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303" r:id="rId48"/>
    <p:sldId id="304" r:id="rId49"/>
    <p:sldId id="305" r:id="rId50"/>
    <p:sldId id="306" r:id="rId51"/>
    <p:sldId id="307"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16" autoAdjust="0"/>
    <p:restoredTop sz="94660"/>
  </p:normalViewPr>
  <p:slideViewPr>
    <p:cSldViewPr snapToGrid="0">
      <p:cViewPr varScale="1">
        <p:scale>
          <a:sx n="76" d="100"/>
          <a:sy n="76" d="100"/>
        </p:scale>
        <p:origin x="120" y="77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A1F21513-1CFD-439D-98A2-CB6B6A2FDC54}" type="datetimeFigureOut">
              <a:rPr lang="en-US" smtClean="0"/>
              <a:t>12/5/2016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218574C-35C2-4E48-95EC-EB45F6C60D64}" type="slidenum">
              <a:rPr lang="en-US" smtClean="0"/>
              <a:t>‹#›</a:t>
            </a:fld>
            <a:endParaRPr lang="en-US"/>
          </a:p>
        </p:txBody>
      </p:sp>
    </p:spTree>
    <p:extLst>
      <p:ext uri="{BB962C8B-B14F-4D97-AF65-F5344CB8AC3E}">
        <p14:creationId xmlns:p14="http://schemas.microsoft.com/office/powerpoint/2010/main" val="22419905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1F21513-1CFD-439D-98A2-CB6B6A2FDC54}" type="datetimeFigureOut">
              <a:rPr lang="en-US" smtClean="0"/>
              <a:t>12/5/2016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218574C-35C2-4E48-95EC-EB45F6C60D64}" type="slidenum">
              <a:rPr lang="en-US" smtClean="0"/>
              <a:t>‹#›</a:t>
            </a:fld>
            <a:endParaRPr lang="en-US"/>
          </a:p>
        </p:txBody>
      </p:sp>
    </p:spTree>
    <p:extLst>
      <p:ext uri="{BB962C8B-B14F-4D97-AF65-F5344CB8AC3E}">
        <p14:creationId xmlns:p14="http://schemas.microsoft.com/office/powerpoint/2010/main" val="33937477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1F21513-1CFD-439D-98A2-CB6B6A2FDC54}" type="datetimeFigureOut">
              <a:rPr lang="en-US" smtClean="0"/>
              <a:t>12/5/2016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218574C-35C2-4E48-95EC-EB45F6C60D64}" type="slidenum">
              <a:rPr lang="en-US" smtClean="0"/>
              <a:t>‹#›</a:t>
            </a:fld>
            <a:endParaRPr lang="en-US"/>
          </a:p>
        </p:txBody>
      </p:sp>
    </p:spTree>
    <p:extLst>
      <p:ext uri="{BB962C8B-B14F-4D97-AF65-F5344CB8AC3E}">
        <p14:creationId xmlns:p14="http://schemas.microsoft.com/office/powerpoint/2010/main" val="18006414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1F21513-1CFD-439D-98A2-CB6B6A2FDC54}" type="datetimeFigureOut">
              <a:rPr lang="en-US" smtClean="0"/>
              <a:t>12/5/2016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218574C-35C2-4E48-95EC-EB45F6C60D64}" type="slidenum">
              <a:rPr lang="en-US" smtClean="0"/>
              <a:t>‹#›</a:t>
            </a:fld>
            <a:endParaRPr lang="en-US"/>
          </a:p>
        </p:txBody>
      </p:sp>
    </p:spTree>
    <p:extLst>
      <p:ext uri="{BB962C8B-B14F-4D97-AF65-F5344CB8AC3E}">
        <p14:creationId xmlns:p14="http://schemas.microsoft.com/office/powerpoint/2010/main" val="27895419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A1F21513-1CFD-439D-98A2-CB6B6A2FDC54}" type="datetimeFigureOut">
              <a:rPr lang="en-US" smtClean="0"/>
              <a:t>12/5/2016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218574C-35C2-4E48-95EC-EB45F6C60D64}" type="slidenum">
              <a:rPr lang="en-US" smtClean="0"/>
              <a:t>‹#›</a:t>
            </a:fld>
            <a:endParaRPr lang="en-US"/>
          </a:p>
        </p:txBody>
      </p:sp>
    </p:spTree>
    <p:extLst>
      <p:ext uri="{BB962C8B-B14F-4D97-AF65-F5344CB8AC3E}">
        <p14:creationId xmlns:p14="http://schemas.microsoft.com/office/powerpoint/2010/main" val="38307616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1F21513-1CFD-439D-98A2-CB6B6A2FDC54}" type="datetimeFigureOut">
              <a:rPr lang="en-US" smtClean="0"/>
              <a:t>12/5/2016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218574C-35C2-4E48-95EC-EB45F6C60D64}" type="slidenum">
              <a:rPr lang="en-US" smtClean="0"/>
              <a:t>‹#›</a:t>
            </a:fld>
            <a:endParaRPr lang="en-US"/>
          </a:p>
        </p:txBody>
      </p:sp>
    </p:spTree>
    <p:extLst>
      <p:ext uri="{BB962C8B-B14F-4D97-AF65-F5344CB8AC3E}">
        <p14:creationId xmlns:p14="http://schemas.microsoft.com/office/powerpoint/2010/main" val="22516405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A1F21513-1CFD-439D-98A2-CB6B6A2FDC54}" type="datetimeFigureOut">
              <a:rPr lang="en-US" smtClean="0"/>
              <a:t>12/5/2016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218574C-35C2-4E48-95EC-EB45F6C60D64}" type="slidenum">
              <a:rPr lang="en-US" smtClean="0"/>
              <a:t>‹#›</a:t>
            </a:fld>
            <a:endParaRPr lang="en-US"/>
          </a:p>
        </p:txBody>
      </p:sp>
    </p:spTree>
    <p:extLst>
      <p:ext uri="{BB962C8B-B14F-4D97-AF65-F5344CB8AC3E}">
        <p14:creationId xmlns:p14="http://schemas.microsoft.com/office/powerpoint/2010/main" val="30238485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1F21513-1CFD-439D-98A2-CB6B6A2FDC54}" type="datetimeFigureOut">
              <a:rPr lang="en-US" smtClean="0"/>
              <a:t>12/5/2016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218574C-35C2-4E48-95EC-EB45F6C60D64}" type="slidenum">
              <a:rPr lang="en-US" smtClean="0"/>
              <a:t>‹#›</a:t>
            </a:fld>
            <a:endParaRPr lang="en-US"/>
          </a:p>
        </p:txBody>
      </p:sp>
    </p:spTree>
    <p:extLst>
      <p:ext uri="{BB962C8B-B14F-4D97-AF65-F5344CB8AC3E}">
        <p14:creationId xmlns:p14="http://schemas.microsoft.com/office/powerpoint/2010/main" val="41750488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1F21513-1CFD-439D-98A2-CB6B6A2FDC54}" type="datetimeFigureOut">
              <a:rPr lang="en-US" smtClean="0"/>
              <a:t>12/5/2016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218574C-35C2-4E48-95EC-EB45F6C60D64}" type="slidenum">
              <a:rPr lang="en-US" smtClean="0"/>
              <a:t>‹#›</a:t>
            </a:fld>
            <a:endParaRPr lang="en-US"/>
          </a:p>
        </p:txBody>
      </p:sp>
    </p:spTree>
    <p:extLst>
      <p:ext uri="{BB962C8B-B14F-4D97-AF65-F5344CB8AC3E}">
        <p14:creationId xmlns:p14="http://schemas.microsoft.com/office/powerpoint/2010/main" val="32133610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A1F21513-1CFD-439D-98A2-CB6B6A2FDC54}" type="datetimeFigureOut">
              <a:rPr lang="en-US" smtClean="0"/>
              <a:t>12/5/2016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218574C-35C2-4E48-95EC-EB45F6C60D64}" type="slidenum">
              <a:rPr lang="en-US" smtClean="0"/>
              <a:t>‹#›</a:t>
            </a:fld>
            <a:endParaRPr lang="en-US"/>
          </a:p>
        </p:txBody>
      </p:sp>
    </p:spTree>
    <p:extLst>
      <p:ext uri="{BB962C8B-B14F-4D97-AF65-F5344CB8AC3E}">
        <p14:creationId xmlns:p14="http://schemas.microsoft.com/office/powerpoint/2010/main" val="18417989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A1F21513-1CFD-439D-98A2-CB6B6A2FDC54}" type="datetimeFigureOut">
              <a:rPr lang="en-US" smtClean="0"/>
              <a:t>12/5/2016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218574C-35C2-4E48-95EC-EB45F6C60D64}" type="slidenum">
              <a:rPr lang="en-US" smtClean="0"/>
              <a:t>‹#›</a:t>
            </a:fld>
            <a:endParaRPr lang="en-US"/>
          </a:p>
        </p:txBody>
      </p:sp>
    </p:spTree>
    <p:extLst>
      <p:ext uri="{BB962C8B-B14F-4D97-AF65-F5344CB8AC3E}">
        <p14:creationId xmlns:p14="http://schemas.microsoft.com/office/powerpoint/2010/main" val="40987486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1F21513-1CFD-439D-98A2-CB6B6A2FDC54}" type="datetimeFigureOut">
              <a:rPr lang="en-US" smtClean="0"/>
              <a:t>12/5/2016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218574C-35C2-4E48-95EC-EB45F6C60D64}" type="slidenum">
              <a:rPr lang="en-US" smtClean="0"/>
              <a:t>‹#›</a:t>
            </a:fld>
            <a:endParaRPr lang="en-US"/>
          </a:p>
        </p:txBody>
      </p:sp>
    </p:spTree>
    <p:extLst>
      <p:ext uri="{BB962C8B-B14F-4D97-AF65-F5344CB8AC3E}">
        <p14:creationId xmlns:p14="http://schemas.microsoft.com/office/powerpoint/2010/main" val="365269672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gi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hyperlink" Target="http://www.norman-abbeys.com/" TargetMode="External"/><Relationship Id="rId1" Type="http://schemas.openxmlformats.org/officeDocument/2006/relationships/slideLayout" Target="../slideLayouts/slideLayout2.xml"/><Relationship Id="rId5" Type="http://schemas.openxmlformats.org/officeDocument/2006/relationships/image" Target="../media/image29.jpeg"/><Relationship Id="rId4" Type="http://schemas.openxmlformats.org/officeDocument/2006/relationships/image" Target="../media/image28.jpeg"/></Relationships>
</file>

<file path=ppt/slides/_rels/slide12.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png"/><Relationship Id="rId1" Type="http://schemas.openxmlformats.org/officeDocument/2006/relationships/slideLayout" Target="../slideLayouts/slideLayout2.xml"/><Relationship Id="rId4" Type="http://schemas.openxmlformats.org/officeDocument/2006/relationships/image" Target="../media/image40.gif"/></Relationships>
</file>

<file path=ppt/slides/_rels/slide18.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2.xml"/><Relationship Id="rId5" Type="http://schemas.openxmlformats.org/officeDocument/2006/relationships/image" Target="../media/image48.jpeg"/><Relationship Id="rId4" Type="http://schemas.openxmlformats.org/officeDocument/2006/relationships/image" Target="../media/image47.jpeg"/></Relationships>
</file>

<file path=ppt/slides/_rels/slide21.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jpg"/><Relationship Id="rId1" Type="http://schemas.openxmlformats.org/officeDocument/2006/relationships/slideLayout" Target="../slideLayouts/slideLayout2.xml"/><Relationship Id="rId4" Type="http://schemas.openxmlformats.org/officeDocument/2006/relationships/image" Target="../media/image56.jpeg"/></Relationships>
</file>

<file path=ppt/slides/_rels/slide25.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image" Target="../media/image57.jpeg"/><Relationship Id="rId1" Type="http://schemas.openxmlformats.org/officeDocument/2006/relationships/slideLayout" Target="../slideLayouts/slideLayout2.xml"/><Relationship Id="rId4" Type="http://schemas.openxmlformats.org/officeDocument/2006/relationships/image" Target="../media/image59.jpg"/></Relationships>
</file>

<file path=ppt/slides/_rels/slide26.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60.jpg"/><Relationship Id="rId1" Type="http://schemas.openxmlformats.org/officeDocument/2006/relationships/slideLayout" Target="../slideLayouts/slideLayout2.xml"/><Relationship Id="rId4" Type="http://schemas.openxmlformats.org/officeDocument/2006/relationships/image" Target="../media/image62.jpeg"/></Relationships>
</file>

<file path=ppt/slides/_rels/slide27.xml.rels><?xml version="1.0" encoding="UTF-8" standalone="yes"?>
<Relationships xmlns="http://schemas.openxmlformats.org/package/2006/relationships"><Relationship Id="rId3" Type="http://schemas.openxmlformats.org/officeDocument/2006/relationships/image" Target="../media/image64.jpg"/><Relationship Id="rId2" Type="http://schemas.openxmlformats.org/officeDocument/2006/relationships/image" Target="../media/image63.jp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image" Target="../media/image65.jpeg"/><Relationship Id="rId1" Type="http://schemas.openxmlformats.org/officeDocument/2006/relationships/slideLayout" Target="../slideLayouts/slideLayout2.xml"/><Relationship Id="rId4" Type="http://schemas.openxmlformats.org/officeDocument/2006/relationships/image" Target="../media/image67.jpeg"/></Relationships>
</file>

<file path=ppt/slides/_rels/slide29.xml.rels><?xml version="1.0" encoding="UTF-8" standalone="yes"?>
<Relationships xmlns="http://schemas.openxmlformats.org/package/2006/relationships"><Relationship Id="rId3" Type="http://schemas.openxmlformats.org/officeDocument/2006/relationships/hyperlink" Target="https://en.wikipedia.org/wiki/Caen" TargetMode="External"/><Relationship Id="rId2" Type="http://schemas.openxmlformats.org/officeDocument/2006/relationships/hyperlink" Target="https://en.wikipedia.org/wiki/Rouen" TargetMode="External"/><Relationship Id="rId1" Type="http://schemas.openxmlformats.org/officeDocument/2006/relationships/slideLayout" Target="../slideLayouts/slideLayout2.xml"/><Relationship Id="rId6" Type="http://schemas.openxmlformats.org/officeDocument/2006/relationships/image" Target="../media/image68.png"/><Relationship Id="rId5" Type="http://schemas.openxmlformats.org/officeDocument/2006/relationships/hyperlink" Target="https://en.wikipedia.org/wiki/Cherbourg" TargetMode="External"/><Relationship Id="rId4" Type="http://schemas.openxmlformats.org/officeDocument/2006/relationships/hyperlink" Target="https://en.wikipedia.org/wiki/Le_Havre"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30.xml.rels><?xml version="1.0" encoding="UTF-8" standalone="yes"?>
<Relationships xmlns="http://schemas.openxmlformats.org/package/2006/relationships"><Relationship Id="rId3" Type="http://schemas.openxmlformats.org/officeDocument/2006/relationships/image" Target="../media/image69.jpeg"/><Relationship Id="rId7" Type="http://schemas.openxmlformats.org/officeDocument/2006/relationships/image" Target="../media/image73.png"/><Relationship Id="rId2" Type="http://schemas.openxmlformats.org/officeDocument/2006/relationships/hyperlink" Target="http://www.faiences-rouen.com/" TargetMode="External"/><Relationship Id="rId1" Type="http://schemas.openxmlformats.org/officeDocument/2006/relationships/slideLayout" Target="../slideLayouts/slideLayout2.xml"/><Relationship Id="rId6" Type="http://schemas.openxmlformats.org/officeDocument/2006/relationships/image" Target="../media/image72.jpeg"/><Relationship Id="rId5" Type="http://schemas.openxmlformats.org/officeDocument/2006/relationships/image" Target="../media/image71.jpeg"/><Relationship Id="rId4" Type="http://schemas.openxmlformats.org/officeDocument/2006/relationships/image" Target="../media/image70.jpeg"/></Relationships>
</file>

<file path=ppt/slides/_rels/slide31.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image" Target="../media/image76.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image" Target="../media/image78.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image" Target="../media/image80.jpeg"/><Relationship Id="rId1" Type="http://schemas.openxmlformats.org/officeDocument/2006/relationships/slideLayout" Target="../slideLayouts/slideLayout2.xml"/><Relationship Id="rId4" Type="http://schemas.openxmlformats.org/officeDocument/2006/relationships/image" Target="../media/image82.jpeg"/></Relationships>
</file>

<file path=ppt/slides/_rels/slide36.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image" Target="../media/image83.jpeg"/><Relationship Id="rId1" Type="http://schemas.openxmlformats.org/officeDocument/2006/relationships/slideLayout" Target="../slideLayouts/slideLayout2.xml"/><Relationship Id="rId4" Type="http://schemas.openxmlformats.org/officeDocument/2006/relationships/image" Target="../media/image85.jpeg"/></Relationships>
</file>

<file path=ppt/slides/_rels/slide37.xml.rels><?xml version="1.0" encoding="UTF-8" standalone="yes"?>
<Relationships xmlns="http://schemas.openxmlformats.org/package/2006/relationships"><Relationship Id="rId2" Type="http://schemas.openxmlformats.org/officeDocument/2006/relationships/image" Target="../media/image86.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87.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88.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40.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image" Target="../media/image89.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92.gif"/><Relationship Id="rId2" Type="http://schemas.openxmlformats.org/officeDocument/2006/relationships/image" Target="../media/image91.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image" Target="../media/image93.jpeg"/><Relationship Id="rId1" Type="http://schemas.openxmlformats.org/officeDocument/2006/relationships/slideLayout" Target="../slideLayouts/slideLayout2.xml"/><Relationship Id="rId4" Type="http://schemas.openxmlformats.org/officeDocument/2006/relationships/image" Target="../media/image95.jpeg"/></Relationships>
</file>

<file path=ppt/slides/_rels/slide43.xml.rels><?xml version="1.0" encoding="UTF-8" standalone="yes"?>
<Relationships xmlns="http://schemas.openxmlformats.org/package/2006/relationships"><Relationship Id="rId3" Type="http://schemas.openxmlformats.org/officeDocument/2006/relationships/image" Target="../media/image97.jpeg"/><Relationship Id="rId2" Type="http://schemas.openxmlformats.org/officeDocument/2006/relationships/image" Target="../media/image96.jpeg"/><Relationship Id="rId1" Type="http://schemas.openxmlformats.org/officeDocument/2006/relationships/slideLayout" Target="../slideLayouts/slideLayout2.xml"/><Relationship Id="rId4" Type="http://schemas.openxmlformats.org/officeDocument/2006/relationships/image" Target="../media/image98.png"/></Relationships>
</file>

<file path=ppt/slides/_rels/slide44.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99.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00.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102.jpeg"/><Relationship Id="rId2" Type="http://schemas.openxmlformats.org/officeDocument/2006/relationships/image" Target="../media/image101.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103.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104.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10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hyperlink" Target="https://www.ricksteves.com/watch-read-listen/video/tv-show/normandy" TargetMode="External"/><Relationship Id="rId7" Type="http://schemas.openxmlformats.org/officeDocument/2006/relationships/image" Target="../media/image10.jpeg"/><Relationship Id="rId2" Type="http://schemas.openxmlformats.org/officeDocument/2006/relationships/hyperlink" Target="http://en.normandie-tourisme.fr/interactive-map-453-2.html" TargetMode="External"/><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8.png"/><Relationship Id="rId10" Type="http://schemas.openxmlformats.org/officeDocument/2006/relationships/image" Target="../media/image13.jpeg"/><Relationship Id="rId4" Type="http://schemas.openxmlformats.org/officeDocument/2006/relationships/image" Target="../media/image7.jpeg"/><Relationship Id="rId9" Type="http://schemas.openxmlformats.org/officeDocument/2006/relationships/image" Target="../media/image12.jpeg"/></Relationships>
</file>

<file path=ppt/slides/_rels/slide50.xml.rels><?xml version="1.0" encoding="UTF-8" standalone="yes"?>
<Relationships xmlns="http://schemas.openxmlformats.org/package/2006/relationships"><Relationship Id="rId2" Type="http://schemas.openxmlformats.org/officeDocument/2006/relationships/image" Target="../media/image106.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108.jpeg"/><Relationship Id="rId2" Type="http://schemas.openxmlformats.org/officeDocument/2006/relationships/image" Target="../media/image107.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en.normandie-tourisme.fr/interactive-map-453-2.html" TargetMode="External"/><Relationship Id="rId2" Type="http://schemas.openxmlformats.org/officeDocument/2006/relationships/image" Target="../media/image14.png"/><Relationship Id="rId1" Type="http://schemas.openxmlformats.org/officeDocument/2006/relationships/slideLayout" Target="../slideLayouts/slideLayout2.xml"/><Relationship Id="rId4" Type="http://schemas.openxmlformats.org/officeDocument/2006/relationships/image" Target="../media/image15.gi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s>
</file>

<file path=ppt/slides/_rels/slide9.xml.rels><?xml version="1.0" encoding="UTF-8" standalone="yes"?>
<Relationships xmlns="http://schemas.openxmlformats.org/package/2006/relationships"><Relationship Id="rId3" Type="http://schemas.openxmlformats.org/officeDocument/2006/relationships/image" Target="../media/image21.jpeg"/><Relationship Id="rId7" Type="http://schemas.openxmlformats.org/officeDocument/2006/relationships/image" Target="../media/image25.jpeg"/><Relationship Id="rId2" Type="http://schemas.openxmlformats.org/officeDocument/2006/relationships/hyperlink" Target="http://www.history.com/topics/hundred-years-war/videos/dark-ages-the-franks---clovis-part-2" TargetMode="External"/><Relationship Id="rId1" Type="http://schemas.openxmlformats.org/officeDocument/2006/relationships/slideLayout" Target="../slideLayouts/slideLayout2.xml"/><Relationship Id="rId6" Type="http://schemas.openxmlformats.org/officeDocument/2006/relationships/image" Target="../media/image24.jpg"/><Relationship Id="rId5" Type="http://schemas.openxmlformats.org/officeDocument/2006/relationships/image" Target="../media/image23.jpeg"/><Relationship Id="rId4" Type="http://schemas.openxmlformats.org/officeDocument/2006/relationships/image" Target="../media/image22.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687153" y="5941411"/>
            <a:ext cx="3728200" cy="923330"/>
          </a:xfrm>
          <a:prstGeom prst="rect">
            <a:avLst/>
          </a:prstGeom>
          <a:noFill/>
        </p:spPr>
        <p:txBody>
          <a:bodyPr wrap="none" lIns="91440" tIns="45720" rIns="91440" bIns="45720">
            <a:spAutoFit/>
          </a:bodyPr>
          <a:lstStyle/>
          <a:p>
            <a:pPr algn="ctr"/>
            <a:r>
              <a:rPr lang="en-US" sz="5400" b="1" cap="none" spc="0" dirty="0">
                <a:ln w="22225">
                  <a:solidFill>
                    <a:schemeClr val="accent2"/>
                  </a:solidFill>
                  <a:prstDash val="solid"/>
                </a:ln>
                <a:solidFill>
                  <a:schemeClr val="accent2">
                    <a:lumMod val="40000"/>
                    <a:lumOff val="60000"/>
                  </a:schemeClr>
                </a:solidFill>
                <a:effectLst/>
              </a:rPr>
              <a:t>Au contraire</a:t>
            </a:r>
          </a:p>
        </p:txBody>
      </p:sp>
      <p:sp>
        <p:nvSpPr>
          <p:cNvPr id="4" name="Rectangle 3"/>
          <p:cNvSpPr/>
          <p:nvPr/>
        </p:nvSpPr>
        <p:spPr>
          <a:xfrm>
            <a:off x="2644876" y="4728232"/>
            <a:ext cx="3041667" cy="923330"/>
          </a:xfrm>
          <a:prstGeom prst="rect">
            <a:avLst/>
          </a:prstGeom>
          <a:noFill/>
        </p:spPr>
        <p:txBody>
          <a:bodyPr wrap="none" lIns="91440" tIns="45720" rIns="91440" bIns="45720">
            <a:spAutoFit/>
          </a:bodyPr>
          <a:lstStyle/>
          <a:p>
            <a:pPr algn="ctr"/>
            <a:r>
              <a:rPr lang="en-US" sz="5400" b="1" cap="none" spc="0" dirty="0">
                <a:ln w="22225">
                  <a:solidFill>
                    <a:schemeClr val="accent2"/>
                  </a:solidFill>
                  <a:prstDash val="solid"/>
                </a:ln>
                <a:solidFill>
                  <a:schemeClr val="accent2">
                    <a:lumMod val="40000"/>
                    <a:lumOff val="60000"/>
                  </a:schemeClr>
                </a:solidFill>
                <a:effectLst/>
              </a:rPr>
              <a:t>Bourgeois</a:t>
            </a:r>
          </a:p>
        </p:txBody>
      </p:sp>
      <p:sp>
        <p:nvSpPr>
          <p:cNvPr id="5" name="Rectangle 4"/>
          <p:cNvSpPr/>
          <p:nvPr/>
        </p:nvSpPr>
        <p:spPr>
          <a:xfrm>
            <a:off x="8328449" y="4737491"/>
            <a:ext cx="2622385" cy="923330"/>
          </a:xfrm>
          <a:prstGeom prst="rect">
            <a:avLst/>
          </a:prstGeom>
          <a:noFill/>
        </p:spPr>
        <p:txBody>
          <a:bodyPr wrap="none" lIns="91440" tIns="45720" rIns="91440" bIns="45720">
            <a:spAutoFit/>
          </a:bodyPr>
          <a:lstStyle/>
          <a:p>
            <a:pPr algn="ctr"/>
            <a:r>
              <a:rPr lang="en-US" sz="5400" b="1" cap="none" spc="0" dirty="0">
                <a:ln w="22225">
                  <a:solidFill>
                    <a:schemeClr val="accent2"/>
                  </a:solidFill>
                  <a:prstDash val="solid"/>
                </a:ln>
                <a:solidFill>
                  <a:schemeClr val="accent2">
                    <a:lumMod val="40000"/>
                    <a:lumOff val="60000"/>
                  </a:schemeClr>
                </a:solidFill>
                <a:effectLst/>
              </a:rPr>
              <a:t>amateur</a:t>
            </a:r>
          </a:p>
        </p:txBody>
      </p:sp>
      <p:sp>
        <p:nvSpPr>
          <p:cNvPr id="6" name="Rectangle 5"/>
          <p:cNvSpPr/>
          <p:nvPr/>
        </p:nvSpPr>
        <p:spPr>
          <a:xfrm>
            <a:off x="-88301" y="1919359"/>
            <a:ext cx="3679917" cy="923330"/>
          </a:xfrm>
          <a:prstGeom prst="rect">
            <a:avLst/>
          </a:prstGeom>
          <a:noFill/>
        </p:spPr>
        <p:txBody>
          <a:bodyPr wrap="none" lIns="91440" tIns="45720" rIns="91440" bIns="45720">
            <a:spAutoFit/>
          </a:bodyPr>
          <a:lstStyle/>
          <a:p>
            <a:pPr algn="ctr"/>
            <a:r>
              <a:rPr lang="en-US" sz="5400" b="1" cap="none" spc="0" dirty="0">
                <a:ln w="22225">
                  <a:solidFill>
                    <a:schemeClr val="accent2"/>
                  </a:solidFill>
                  <a:prstDash val="solid"/>
                </a:ln>
                <a:solidFill>
                  <a:schemeClr val="accent2">
                    <a:lumMod val="40000"/>
                    <a:lumOff val="60000"/>
                  </a:schemeClr>
                </a:solidFill>
                <a:effectLst/>
              </a:rPr>
              <a:t>Avant-garde</a:t>
            </a:r>
          </a:p>
        </p:txBody>
      </p:sp>
      <p:sp>
        <p:nvSpPr>
          <p:cNvPr id="7" name="Rectangle 6"/>
          <p:cNvSpPr/>
          <p:nvPr/>
        </p:nvSpPr>
        <p:spPr>
          <a:xfrm>
            <a:off x="3959717" y="3323243"/>
            <a:ext cx="3697935" cy="923330"/>
          </a:xfrm>
          <a:prstGeom prst="rect">
            <a:avLst/>
          </a:prstGeom>
          <a:noFill/>
        </p:spPr>
        <p:txBody>
          <a:bodyPr wrap="none" lIns="91440" tIns="45720" rIns="91440" bIns="45720">
            <a:spAutoFit/>
          </a:bodyPr>
          <a:lstStyle/>
          <a:p>
            <a:pPr algn="ctr"/>
            <a:r>
              <a:rPr lang="en-US" sz="5400" b="1" cap="none" spc="0" dirty="0">
                <a:ln w="22225">
                  <a:solidFill>
                    <a:schemeClr val="accent2"/>
                  </a:solidFill>
                  <a:prstDash val="solid"/>
                </a:ln>
                <a:solidFill>
                  <a:schemeClr val="accent2">
                    <a:lumMod val="40000"/>
                    <a:lumOff val="60000"/>
                  </a:schemeClr>
                </a:solidFill>
                <a:effectLst/>
              </a:rPr>
              <a:t>Renaissance</a:t>
            </a:r>
          </a:p>
        </p:txBody>
      </p:sp>
      <p:sp>
        <p:nvSpPr>
          <p:cNvPr id="8" name="Rectangle 7"/>
          <p:cNvSpPr/>
          <p:nvPr/>
        </p:nvSpPr>
        <p:spPr>
          <a:xfrm>
            <a:off x="9283027" y="1944706"/>
            <a:ext cx="3071162" cy="923330"/>
          </a:xfrm>
          <a:prstGeom prst="rect">
            <a:avLst/>
          </a:prstGeom>
          <a:noFill/>
        </p:spPr>
        <p:txBody>
          <a:bodyPr wrap="none" lIns="91440" tIns="45720" rIns="91440" bIns="45720">
            <a:spAutoFit/>
          </a:bodyPr>
          <a:lstStyle/>
          <a:p>
            <a:pPr algn="ctr"/>
            <a:r>
              <a:rPr lang="en-US" sz="5400" b="1" cap="none" spc="0" dirty="0">
                <a:ln w="22225">
                  <a:solidFill>
                    <a:schemeClr val="accent2"/>
                  </a:solidFill>
                  <a:prstDash val="solid"/>
                </a:ln>
                <a:solidFill>
                  <a:schemeClr val="accent2">
                    <a:lumMod val="40000"/>
                    <a:lumOff val="60000"/>
                  </a:schemeClr>
                </a:solidFill>
                <a:effectLst/>
              </a:rPr>
              <a:t>silhouette</a:t>
            </a:r>
          </a:p>
        </p:txBody>
      </p:sp>
      <p:sp>
        <p:nvSpPr>
          <p:cNvPr id="9" name="Rectangle 8"/>
          <p:cNvSpPr/>
          <p:nvPr/>
        </p:nvSpPr>
        <p:spPr>
          <a:xfrm>
            <a:off x="-21135" y="5349692"/>
            <a:ext cx="5628657" cy="923330"/>
          </a:xfrm>
          <a:prstGeom prst="rect">
            <a:avLst/>
          </a:prstGeom>
          <a:noFill/>
        </p:spPr>
        <p:txBody>
          <a:bodyPr wrap="none" lIns="91440" tIns="45720" rIns="91440" bIns="45720">
            <a:spAutoFit/>
          </a:bodyPr>
          <a:lstStyle/>
          <a:p>
            <a:pPr algn="ctr"/>
            <a:r>
              <a:rPr lang="en-US" sz="5400" b="1" cap="none" spc="0" dirty="0">
                <a:ln w="22225">
                  <a:solidFill>
                    <a:schemeClr val="accent2"/>
                  </a:solidFill>
                  <a:prstDash val="solid"/>
                </a:ln>
                <a:solidFill>
                  <a:schemeClr val="accent2">
                    <a:lumMod val="40000"/>
                    <a:lumOff val="60000"/>
                  </a:schemeClr>
                </a:solidFill>
                <a:effectLst/>
              </a:rPr>
              <a:t>Pièce de résistance</a:t>
            </a:r>
          </a:p>
        </p:txBody>
      </p:sp>
      <p:sp>
        <p:nvSpPr>
          <p:cNvPr id="10" name="Rectangle 9"/>
          <p:cNvSpPr/>
          <p:nvPr/>
        </p:nvSpPr>
        <p:spPr>
          <a:xfrm>
            <a:off x="9653220" y="-3982"/>
            <a:ext cx="1925527" cy="923330"/>
          </a:xfrm>
          <a:prstGeom prst="rect">
            <a:avLst/>
          </a:prstGeom>
          <a:noFill/>
        </p:spPr>
        <p:txBody>
          <a:bodyPr wrap="none" lIns="91440" tIns="45720" rIns="91440" bIns="45720">
            <a:spAutoFit/>
          </a:bodyPr>
          <a:lstStyle/>
          <a:p>
            <a:pPr algn="ctr"/>
            <a:r>
              <a:rPr lang="en-US" sz="5400" b="1" cap="none" spc="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fiancé</a:t>
            </a:r>
          </a:p>
        </p:txBody>
      </p:sp>
      <p:sp>
        <p:nvSpPr>
          <p:cNvPr id="11" name="Rectangle 10"/>
          <p:cNvSpPr/>
          <p:nvPr/>
        </p:nvSpPr>
        <p:spPr>
          <a:xfrm>
            <a:off x="2855" y="1250562"/>
            <a:ext cx="2464393" cy="923330"/>
          </a:xfrm>
          <a:prstGeom prst="rect">
            <a:avLst/>
          </a:prstGeom>
          <a:noFill/>
        </p:spPr>
        <p:txBody>
          <a:bodyPr wrap="none" lIns="91440" tIns="45720" rIns="91440" bIns="45720">
            <a:spAutoFit/>
          </a:bodyPr>
          <a:lstStyle/>
          <a:p>
            <a:pPr algn="ctr"/>
            <a:r>
              <a:rPr lang="en-US" sz="5400" b="1" cap="none" spc="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armoir</a:t>
            </a:r>
            <a:r>
              <a:rPr lang="en-US" sz="5400" cap="none" spc="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e</a:t>
            </a:r>
          </a:p>
        </p:txBody>
      </p:sp>
      <p:sp>
        <p:nvSpPr>
          <p:cNvPr id="12" name="Rectangle 11"/>
          <p:cNvSpPr/>
          <p:nvPr/>
        </p:nvSpPr>
        <p:spPr>
          <a:xfrm>
            <a:off x="7508509" y="3340644"/>
            <a:ext cx="2292615" cy="923330"/>
          </a:xfrm>
          <a:prstGeom prst="rect">
            <a:avLst/>
          </a:prstGeom>
          <a:noFill/>
        </p:spPr>
        <p:txBody>
          <a:bodyPr wrap="none" lIns="91440" tIns="45720" rIns="91440" bIns="45720">
            <a:spAutoFit/>
          </a:bodyPr>
          <a:lstStyle/>
          <a:p>
            <a:pPr algn="ctr"/>
            <a:r>
              <a:rPr lang="en-US" sz="5400" b="1" cap="none" spc="0" dirty="0" err="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apéritif</a:t>
            </a:r>
            <a:endParaRPr lang="en-US" sz="5400" b="1" cap="none" spc="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
        <p:nvSpPr>
          <p:cNvPr id="13" name="Rectangle 12"/>
          <p:cNvSpPr/>
          <p:nvPr/>
        </p:nvSpPr>
        <p:spPr>
          <a:xfrm>
            <a:off x="3402064" y="1944706"/>
            <a:ext cx="2342308" cy="923330"/>
          </a:xfrm>
          <a:prstGeom prst="rect">
            <a:avLst/>
          </a:prstGeom>
          <a:noFill/>
        </p:spPr>
        <p:txBody>
          <a:bodyPr wrap="none" lIns="91440" tIns="45720" rIns="91440" bIns="45720">
            <a:spAutoFit/>
          </a:bodyPr>
          <a:lstStyle/>
          <a:p>
            <a:pPr algn="ctr"/>
            <a:r>
              <a:rPr lang="en-US" sz="5400" b="1" cap="none" spc="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Déjà vu</a:t>
            </a:r>
          </a:p>
        </p:txBody>
      </p:sp>
      <p:sp>
        <p:nvSpPr>
          <p:cNvPr id="14" name="Rectangle 13"/>
          <p:cNvSpPr/>
          <p:nvPr/>
        </p:nvSpPr>
        <p:spPr>
          <a:xfrm>
            <a:off x="73258" y="5906487"/>
            <a:ext cx="3552640" cy="923330"/>
          </a:xfrm>
          <a:prstGeom prst="rect">
            <a:avLst/>
          </a:prstGeom>
          <a:noFill/>
        </p:spPr>
        <p:txBody>
          <a:bodyPr wrap="none" lIns="91440" tIns="45720" rIns="91440" bIns="45720">
            <a:spAutoFit/>
          </a:bodyPr>
          <a:lstStyle/>
          <a:p>
            <a:pPr algn="ctr"/>
            <a:r>
              <a:rPr lang="en-US" sz="5400" b="1" cap="none" spc="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Bon appétit</a:t>
            </a:r>
          </a:p>
        </p:txBody>
      </p:sp>
      <p:sp>
        <p:nvSpPr>
          <p:cNvPr id="15" name="Rectangle 14"/>
          <p:cNvSpPr/>
          <p:nvPr/>
        </p:nvSpPr>
        <p:spPr>
          <a:xfrm>
            <a:off x="5551253" y="5345429"/>
            <a:ext cx="3143809" cy="923330"/>
          </a:xfrm>
          <a:prstGeom prst="rect">
            <a:avLst/>
          </a:prstGeom>
          <a:noFill/>
        </p:spPr>
        <p:txBody>
          <a:bodyPr wrap="none" lIns="91440" tIns="45720" rIns="91440" bIns="45720">
            <a:spAutoFit/>
          </a:bodyPr>
          <a:lstStyle/>
          <a:p>
            <a:pPr algn="ctr"/>
            <a:r>
              <a:rPr lang="en-US" sz="5400" b="1" cap="none" spc="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Cul-de-sac</a:t>
            </a:r>
          </a:p>
        </p:txBody>
      </p:sp>
      <p:sp>
        <p:nvSpPr>
          <p:cNvPr id="16" name="Rectangle 15"/>
          <p:cNvSpPr/>
          <p:nvPr/>
        </p:nvSpPr>
        <p:spPr>
          <a:xfrm>
            <a:off x="5650751" y="4745713"/>
            <a:ext cx="2560316" cy="923330"/>
          </a:xfrm>
          <a:prstGeom prst="rect">
            <a:avLst/>
          </a:prstGeom>
          <a:noFill/>
        </p:spPr>
        <p:txBody>
          <a:bodyPr wrap="none" lIns="91440" tIns="45720" rIns="91440" bIns="45720">
            <a:spAutoFit/>
          </a:bodyPr>
          <a:lstStyle/>
          <a:p>
            <a:pPr algn="ctr"/>
            <a:r>
              <a:rPr lang="en-US" sz="5400" b="1" cap="none" spc="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matinée</a:t>
            </a:r>
          </a:p>
        </p:txBody>
      </p:sp>
      <p:sp>
        <p:nvSpPr>
          <p:cNvPr id="17" name="Rectangle 16"/>
          <p:cNvSpPr/>
          <p:nvPr/>
        </p:nvSpPr>
        <p:spPr>
          <a:xfrm>
            <a:off x="2742467" y="3993222"/>
            <a:ext cx="4361771" cy="923330"/>
          </a:xfrm>
          <a:prstGeom prst="rect">
            <a:avLst/>
          </a:prstGeom>
          <a:noFill/>
        </p:spPr>
        <p:txBody>
          <a:bodyPr wrap="none" lIns="91440" tIns="45720" rIns="91440" bIns="45720">
            <a:spAutoFit/>
          </a:bodyPr>
          <a:lstStyle/>
          <a:p>
            <a:pPr algn="ctr"/>
            <a:r>
              <a:rPr lang="en-US" sz="5400" b="1" cap="none" spc="0" dirty="0" err="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Eau</a:t>
            </a:r>
            <a:r>
              <a:rPr lang="en-US" sz="5400" b="1" cap="none" spc="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 de toilette</a:t>
            </a:r>
          </a:p>
        </p:txBody>
      </p:sp>
      <p:sp>
        <p:nvSpPr>
          <p:cNvPr id="18" name="Rectangle 17"/>
          <p:cNvSpPr/>
          <p:nvPr/>
        </p:nvSpPr>
        <p:spPr>
          <a:xfrm>
            <a:off x="55209" y="4681792"/>
            <a:ext cx="2660024" cy="923330"/>
          </a:xfrm>
          <a:prstGeom prst="rect">
            <a:avLst/>
          </a:prstGeom>
          <a:noFill/>
        </p:spPr>
        <p:txBody>
          <a:bodyPr wrap="none" lIns="91440" tIns="45720" rIns="91440" bIns="45720">
            <a:spAutoFit/>
          </a:bodyPr>
          <a:lstStyle/>
          <a:p>
            <a:pPr algn="ctr"/>
            <a:r>
              <a:rPr lang="en-US" sz="5400" b="1" cap="none" spc="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Faux pas</a:t>
            </a:r>
          </a:p>
        </p:txBody>
      </p:sp>
      <p:sp>
        <p:nvSpPr>
          <p:cNvPr id="19" name="Rectangle 18"/>
          <p:cNvSpPr/>
          <p:nvPr/>
        </p:nvSpPr>
        <p:spPr>
          <a:xfrm>
            <a:off x="98570" y="621863"/>
            <a:ext cx="3416448" cy="923330"/>
          </a:xfrm>
          <a:prstGeom prst="rect">
            <a:avLst/>
          </a:prstGeom>
          <a:noFill/>
        </p:spPr>
        <p:txBody>
          <a:bodyPr wrap="none" lIns="91440" tIns="45720" rIns="91440" bIns="45720">
            <a:spAutoFit/>
          </a:bodyPr>
          <a:lstStyle/>
          <a:p>
            <a:pPr algn="ctr"/>
            <a:r>
              <a:rPr lang="en-US" sz="5400" b="1" cap="none" spc="0" dirty="0">
                <a:ln w="22225">
                  <a:solidFill>
                    <a:schemeClr val="accent2"/>
                  </a:solidFill>
                  <a:prstDash val="solid"/>
                </a:ln>
                <a:solidFill>
                  <a:schemeClr val="accent2">
                    <a:lumMod val="40000"/>
                    <a:lumOff val="60000"/>
                  </a:schemeClr>
                </a:solidFill>
                <a:effectLst/>
              </a:rPr>
              <a:t>Savoir faire</a:t>
            </a:r>
          </a:p>
        </p:txBody>
      </p:sp>
      <p:sp>
        <p:nvSpPr>
          <p:cNvPr id="20" name="Rectangle 19"/>
          <p:cNvSpPr/>
          <p:nvPr/>
        </p:nvSpPr>
        <p:spPr>
          <a:xfrm>
            <a:off x="7104238" y="4028023"/>
            <a:ext cx="4142031" cy="923330"/>
          </a:xfrm>
          <a:prstGeom prst="rect">
            <a:avLst/>
          </a:prstGeom>
          <a:noFill/>
        </p:spPr>
        <p:txBody>
          <a:bodyPr wrap="none" lIns="91440" tIns="45720" rIns="91440" bIns="45720">
            <a:spAutoFit/>
          </a:bodyPr>
          <a:lstStyle/>
          <a:p>
            <a:pPr algn="ctr"/>
            <a:r>
              <a:rPr lang="en-US" sz="5400" b="1" cap="none" spc="0" dirty="0">
                <a:ln w="22225">
                  <a:solidFill>
                    <a:schemeClr val="accent2"/>
                  </a:solidFill>
                  <a:prstDash val="solid"/>
                </a:ln>
                <a:solidFill>
                  <a:schemeClr val="accent2">
                    <a:lumMod val="40000"/>
                    <a:lumOff val="60000"/>
                  </a:schemeClr>
                </a:solidFill>
                <a:effectLst/>
              </a:rPr>
              <a:t>Carte blanche</a:t>
            </a:r>
          </a:p>
        </p:txBody>
      </p:sp>
      <p:sp>
        <p:nvSpPr>
          <p:cNvPr id="21" name="Rectangle 20"/>
          <p:cNvSpPr/>
          <p:nvPr/>
        </p:nvSpPr>
        <p:spPr>
          <a:xfrm>
            <a:off x="37817" y="3937519"/>
            <a:ext cx="2763450" cy="923330"/>
          </a:xfrm>
          <a:prstGeom prst="rect">
            <a:avLst/>
          </a:prstGeom>
          <a:noFill/>
        </p:spPr>
        <p:txBody>
          <a:bodyPr wrap="none" lIns="91440" tIns="45720" rIns="91440" bIns="45720">
            <a:spAutoFit/>
          </a:bodyPr>
          <a:lstStyle/>
          <a:p>
            <a:pPr algn="ctr"/>
            <a:r>
              <a:rPr lang="en-US" sz="5400" b="1" cap="none" spc="0" dirty="0">
                <a:ln w="22225">
                  <a:solidFill>
                    <a:schemeClr val="accent2"/>
                  </a:solidFill>
                  <a:prstDash val="solid"/>
                </a:ln>
                <a:solidFill>
                  <a:schemeClr val="accent2">
                    <a:lumMod val="40000"/>
                    <a:lumOff val="60000"/>
                  </a:schemeClr>
                </a:solidFill>
                <a:effectLst/>
              </a:rPr>
              <a:t>À </a:t>
            </a:r>
            <a:r>
              <a:rPr lang="en-US" sz="5400" b="1" cap="none" spc="0" dirty="0" err="1">
                <a:ln w="22225">
                  <a:solidFill>
                    <a:schemeClr val="accent2"/>
                  </a:solidFill>
                  <a:prstDash val="solid"/>
                </a:ln>
                <a:solidFill>
                  <a:schemeClr val="accent2">
                    <a:lumMod val="40000"/>
                    <a:lumOff val="60000"/>
                  </a:schemeClr>
                </a:solidFill>
                <a:effectLst/>
              </a:rPr>
              <a:t>propos</a:t>
            </a:r>
            <a:endParaRPr lang="en-US" sz="5400" b="1" cap="none" spc="0" dirty="0">
              <a:ln w="22225">
                <a:solidFill>
                  <a:schemeClr val="accent2"/>
                </a:solidFill>
                <a:prstDash val="solid"/>
              </a:ln>
              <a:solidFill>
                <a:schemeClr val="accent2">
                  <a:lumMod val="40000"/>
                  <a:lumOff val="60000"/>
                </a:schemeClr>
              </a:solidFill>
              <a:effectLst/>
            </a:endParaRPr>
          </a:p>
        </p:txBody>
      </p:sp>
      <p:sp>
        <p:nvSpPr>
          <p:cNvPr id="23" name="Rectangle 22"/>
          <p:cNvSpPr/>
          <p:nvPr/>
        </p:nvSpPr>
        <p:spPr>
          <a:xfrm>
            <a:off x="7415353" y="1966891"/>
            <a:ext cx="2055371" cy="923330"/>
          </a:xfrm>
          <a:prstGeom prst="rect">
            <a:avLst/>
          </a:prstGeom>
          <a:noFill/>
        </p:spPr>
        <p:txBody>
          <a:bodyPr wrap="none" lIns="91440" tIns="45720" rIns="91440" bIns="45720">
            <a:spAutoFit/>
          </a:bodyPr>
          <a:lstStyle/>
          <a:p>
            <a:pPr algn="ctr"/>
            <a:r>
              <a:rPr lang="en-US" sz="5400" b="1" cap="none" spc="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liaison</a:t>
            </a:r>
          </a:p>
        </p:txBody>
      </p:sp>
      <p:sp>
        <p:nvSpPr>
          <p:cNvPr id="24" name="Rectangle 23"/>
          <p:cNvSpPr/>
          <p:nvPr/>
        </p:nvSpPr>
        <p:spPr>
          <a:xfrm>
            <a:off x="-21135" y="-15791"/>
            <a:ext cx="5702715" cy="923330"/>
          </a:xfrm>
          <a:prstGeom prst="rect">
            <a:avLst/>
          </a:prstGeom>
          <a:noFill/>
        </p:spPr>
        <p:txBody>
          <a:bodyPr wrap="none" lIns="91440" tIns="45720" rIns="91440" bIns="45720">
            <a:spAutoFit/>
          </a:bodyPr>
          <a:lstStyle/>
          <a:p>
            <a:pPr algn="ctr"/>
            <a:r>
              <a:rPr lang="en-US" sz="5400" b="1" cap="none" spc="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Crème-de-la-crème</a:t>
            </a:r>
          </a:p>
        </p:txBody>
      </p:sp>
      <p:sp>
        <p:nvSpPr>
          <p:cNvPr id="25" name="Rectangle 24"/>
          <p:cNvSpPr/>
          <p:nvPr/>
        </p:nvSpPr>
        <p:spPr>
          <a:xfrm>
            <a:off x="5983625" y="1327933"/>
            <a:ext cx="2081853" cy="923330"/>
          </a:xfrm>
          <a:prstGeom prst="rect">
            <a:avLst/>
          </a:prstGeom>
          <a:noFill/>
        </p:spPr>
        <p:txBody>
          <a:bodyPr wrap="none" lIns="91440" tIns="45720" rIns="91440" bIns="45720">
            <a:spAutoFit/>
          </a:bodyPr>
          <a:lstStyle/>
          <a:p>
            <a:pPr algn="ctr"/>
            <a:r>
              <a:rPr lang="en-US" sz="5400" b="1" cap="none" spc="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façade</a:t>
            </a:r>
          </a:p>
        </p:txBody>
      </p:sp>
      <p:sp>
        <p:nvSpPr>
          <p:cNvPr id="26" name="Rectangle 25"/>
          <p:cNvSpPr/>
          <p:nvPr/>
        </p:nvSpPr>
        <p:spPr>
          <a:xfrm>
            <a:off x="5587322" y="1975062"/>
            <a:ext cx="1976824" cy="923330"/>
          </a:xfrm>
          <a:prstGeom prst="rect">
            <a:avLst/>
          </a:prstGeom>
          <a:noFill/>
        </p:spPr>
        <p:txBody>
          <a:bodyPr wrap="none" lIns="91440" tIns="45720" rIns="91440" bIns="45720">
            <a:spAutoFit/>
          </a:bodyPr>
          <a:lstStyle/>
          <a:p>
            <a:pPr algn="ctr"/>
            <a:r>
              <a:rPr lang="en-US" sz="5400" b="1" cap="none" spc="0" dirty="0">
                <a:ln w="22225">
                  <a:solidFill>
                    <a:schemeClr val="accent2"/>
                  </a:solidFill>
                  <a:prstDash val="solid"/>
                </a:ln>
                <a:solidFill>
                  <a:schemeClr val="accent2">
                    <a:lumMod val="40000"/>
                    <a:lumOff val="60000"/>
                  </a:schemeClr>
                </a:solidFill>
                <a:effectLst/>
              </a:rPr>
              <a:t>milieu</a:t>
            </a:r>
          </a:p>
        </p:txBody>
      </p:sp>
      <p:sp>
        <p:nvSpPr>
          <p:cNvPr id="27" name="Rectangle 26"/>
          <p:cNvSpPr/>
          <p:nvPr/>
        </p:nvSpPr>
        <p:spPr>
          <a:xfrm>
            <a:off x="7928297" y="1354035"/>
            <a:ext cx="4350871" cy="923330"/>
          </a:xfrm>
          <a:prstGeom prst="rect">
            <a:avLst/>
          </a:prstGeom>
          <a:noFill/>
        </p:spPr>
        <p:txBody>
          <a:bodyPr wrap="none" lIns="91440" tIns="45720" rIns="91440" bIns="45720">
            <a:spAutoFit/>
          </a:bodyPr>
          <a:lstStyle/>
          <a:p>
            <a:pPr algn="ctr"/>
            <a:r>
              <a:rPr lang="en-US" sz="5400" b="1" cap="none" spc="0" dirty="0">
                <a:ln w="22225">
                  <a:solidFill>
                    <a:schemeClr val="accent2"/>
                  </a:solidFill>
                  <a:prstDash val="solid"/>
                </a:ln>
                <a:solidFill>
                  <a:schemeClr val="accent2">
                    <a:lumMod val="40000"/>
                    <a:lumOff val="60000"/>
                  </a:schemeClr>
                </a:solidFill>
                <a:effectLst/>
              </a:rPr>
              <a:t>Nouveau riche</a:t>
            </a:r>
          </a:p>
        </p:txBody>
      </p:sp>
      <p:sp>
        <p:nvSpPr>
          <p:cNvPr id="28" name="Rectangle 27"/>
          <p:cNvSpPr/>
          <p:nvPr/>
        </p:nvSpPr>
        <p:spPr>
          <a:xfrm>
            <a:off x="9871647" y="3296913"/>
            <a:ext cx="2160592" cy="923330"/>
          </a:xfrm>
          <a:prstGeom prst="rect">
            <a:avLst/>
          </a:prstGeom>
          <a:noFill/>
        </p:spPr>
        <p:txBody>
          <a:bodyPr wrap="none" lIns="91440" tIns="45720" rIns="91440" bIns="45720">
            <a:spAutoFit/>
          </a:bodyPr>
          <a:lstStyle/>
          <a:p>
            <a:pPr algn="ctr"/>
            <a:r>
              <a:rPr lang="en-US" sz="5400" b="1" cap="none" spc="0" dirty="0">
                <a:ln w="22225">
                  <a:solidFill>
                    <a:schemeClr val="accent2"/>
                  </a:solidFill>
                  <a:prstDash val="solid"/>
                </a:ln>
                <a:solidFill>
                  <a:schemeClr val="accent2">
                    <a:lumMod val="40000"/>
                    <a:lumOff val="60000"/>
                  </a:schemeClr>
                </a:solidFill>
                <a:effectLst/>
              </a:rPr>
              <a:t>voyeur</a:t>
            </a:r>
          </a:p>
        </p:txBody>
      </p:sp>
      <p:sp>
        <p:nvSpPr>
          <p:cNvPr id="29" name="Rectangle 28"/>
          <p:cNvSpPr/>
          <p:nvPr/>
        </p:nvSpPr>
        <p:spPr>
          <a:xfrm>
            <a:off x="8641535" y="5380230"/>
            <a:ext cx="3416448" cy="923330"/>
          </a:xfrm>
          <a:prstGeom prst="rect">
            <a:avLst/>
          </a:prstGeom>
          <a:noFill/>
        </p:spPr>
        <p:txBody>
          <a:bodyPr wrap="none" lIns="91440" tIns="45720" rIns="91440" bIns="45720">
            <a:spAutoFit/>
          </a:bodyPr>
          <a:lstStyle/>
          <a:p>
            <a:pPr algn="ctr"/>
            <a:r>
              <a:rPr lang="en-US" sz="5400" b="1" cap="none" spc="0" dirty="0">
                <a:ln w="22225">
                  <a:solidFill>
                    <a:schemeClr val="accent2"/>
                  </a:solidFill>
                  <a:prstDash val="solid"/>
                </a:ln>
                <a:solidFill>
                  <a:schemeClr val="accent2">
                    <a:lumMod val="40000"/>
                    <a:lumOff val="60000"/>
                  </a:schemeClr>
                </a:solidFill>
                <a:effectLst/>
              </a:rPr>
              <a:t>Savoir faire</a:t>
            </a:r>
          </a:p>
        </p:txBody>
      </p:sp>
      <p:sp>
        <p:nvSpPr>
          <p:cNvPr id="30" name="Rectangle 29"/>
          <p:cNvSpPr/>
          <p:nvPr/>
        </p:nvSpPr>
        <p:spPr>
          <a:xfrm>
            <a:off x="2301745" y="1330037"/>
            <a:ext cx="3905493" cy="923330"/>
          </a:xfrm>
          <a:prstGeom prst="rect">
            <a:avLst/>
          </a:prstGeom>
          <a:noFill/>
        </p:spPr>
        <p:txBody>
          <a:bodyPr wrap="none" lIns="91440" tIns="45720" rIns="91440" bIns="45720">
            <a:spAutoFit/>
          </a:bodyPr>
          <a:lstStyle/>
          <a:p>
            <a:pPr algn="ctr"/>
            <a:r>
              <a:rPr lang="en-US" sz="5400" b="1" cap="none" spc="0" dirty="0">
                <a:ln w="22225">
                  <a:solidFill>
                    <a:schemeClr val="accent2"/>
                  </a:solidFill>
                  <a:prstDash val="solid"/>
                </a:ln>
                <a:solidFill>
                  <a:schemeClr val="accent2">
                    <a:lumMod val="40000"/>
                    <a:lumOff val="60000"/>
                  </a:schemeClr>
                </a:solidFill>
                <a:effectLst/>
              </a:rPr>
              <a:t>Joie de  vivre</a:t>
            </a:r>
          </a:p>
        </p:txBody>
      </p:sp>
      <p:sp>
        <p:nvSpPr>
          <p:cNvPr id="31" name="Rectangle 30"/>
          <p:cNvSpPr/>
          <p:nvPr/>
        </p:nvSpPr>
        <p:spPr>
          <a:xfrm>
            <a:off x="7706998" y="5941411"/>
            <a:ext cx="3310393" cy="923330"/>
          </a:xfrm>
          <a:prstGeom prst="rect">
            <a:avLst/>
          </a:prstGeom>
          <a:noFill/>
        </p:spPr>
        <p:txBody>
          <a:bodyPr wrap="none" lIns="91440" tIns="45720" rIns="91440" bIns="45720">
            <a:spAutoFit/>
          </a:bodyPr>
          <a:lstStyle/>
          <a:p>
            <a:pPr algn="ctr"/>
            <a:r>
              <a:rPr lang="en-US" sz="5400" b="1" cap="none" spc="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Tête-à-tête</a:t>
            </a:r>
          </a:p>
        </p:txBody>
      </p:sp>
      <p:sp>
        <p:nvSpPr>
          <p:cNvPr id="32" name="Rectangle 31"/>
          <p:cNvSpPr/>
          <p:nvPr/>
        </p:nvSpPr>
        <p:spPr>
          <a:xfrm>
            <a:off x="45085" y="3276284"/>
            <a:ext cx="3936527" cy="923330"/>
          </a:xfrm>
          <a:prstGeom prst="rect">
            <a:avLst/>
          </a:prstGeom>
          <a:noFill/>
        </p:spPr>
        <p:txBody>
          <a:bodyPr wrap="none" lIns="91440" tIns="45720" rIns="91440" bIns="45720">
            <a:spAutoFit/>
          </a:bodyPr>
          <a:lstStyle/>
          <a:p>
            <a:pPr algn="ctr"/>
            <a:r>
              <a:rPr lang="en-US" sz="5400" b="1" cap="none" spc="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Raison d’être</a:t>
            </a:r>
          </a:p>
        </p:txBody>
      </p:sp>
      <p:sp>
        <p:nvSpPr>
          <p:cNvPr id="33" name="Rectangle 32"/>
          <p:cNvSpPr/>
          <p:nvPr/>
        </p:nvSpPr>
        <p:spPr>
          <a:xfrm>
            <a:off x="3402064" y="645887"/>
            <a:ext cx="4106445" cy="923330"/>
          </a:xfrm>
          <a:prstGeom prst="rect">
            <a:avLst/>
          </a:prstGeom>
          <a:noFill/>
        </p:spPr>
        <p:txBody>
          <a:bodyPr wrap="none" lIns="91440" tIns="45720" rIns="91440" bIns="45720">
            <a:spAutoFit/>
          </a:bodyPr>
          <a:lstStyle/>
          <a:p>
            <a:pPr algn="ctr"/>
            <a:r>
              <a:rPr lang="en-US" sz="5400" b="1" cap="none" spc="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Femme fatale</a:t>
            </a:r>
          </a:p>
        </p:txBody>
      </p:sp>
      <p:sp>
        <p:nvSpPr>
          <p:cNvPr id="34" name="Rectangle 33"/>
          <p:cNvSpPr/>
          <p:nvPr/>
        </p:nvSpPr>
        <p:spPr>
          <a:xfrm>
            <a:off x="7442466" y="700817"/>
            <a:ext cx="4581832" cy="923330"/>
          </a:xfrm>
          <a:prstGeom prst="rect">
            <a:avLst/>
          </a:prstGeom>
          <a:noFill/>
        </p:spPr>
        <p:txBody>
          <a:bodyPr wrap="none" lIns="91440" tIns="45720" rIns="91440" bIns="45720">
            <a:spAutoFit/>
          </a:bodyPr>
          <a:lstStyle/>
          <a:p>
            <a:pPr algn="ctr"/>
            <a:r>
              <a:rPr lang="en-US" sz="5400" b="1" cap="none" spc="0" dirty="0">
                <a:ln w="22225">
                  <a:solidFill>
                    <a:schemeClr val="accent2"/>
                  </a:solidFill>
                  <a:prstDash val="solid"/>
                </a:ln>
                <a:solidFill>
                  <a:schemeClr val="accent2">
                    <a:lumMod val="40000"/>
                    <a:lumOff val="60000"/>
                  </a:schemeClr>
                </a:solidFill>
                <a:effectLst/>
              </a:rPr>
              <a:t>Ménage-à-trois</a:t>
            </a:r>
          </a:p>
        </p:txBody>
      </p:sp>
      <p:sp>
        <p:nvSpPr>
          <p:cNvPr id="35" name="Rectangle 34"/>
          <p:cNvSpPr/>
          <p:nvPr/>
        </p:nvSpPr>
        <p:spPr>
          <a:xfrm>
            <a:off x="5564956" y="62767"/>
            <a:ext cx="3958008" cy="923330"/>
          </a:xfrm>
          <a:prstGeom prst="rect">
            <a:avLst/>
          </a:prstGeom>
          <a:noFill/>
        </p:spPr>
        <p:txBody>
          <a:bodyPr wrap="none" lIns="91440" tIns="45720" rIns="91440" bIns="45720">
            <a:spAutoFit/>
          </a:bodyPr>
          <a:lstStyle/>
          <a:p>
            <a:pPr algn="ctr"/>
            <a:r>
              <a:rPr lang="en-US" sz="5400" b="1" cap="none" spc="0" dirty="0">
                <a:ln w="22225">
                  <a:solidFill>
                    <a:schemeClr val="accent2"/>
                  </a:solidFill>
                  <a:prstDash val="solid"/>
                </a:ln>
                <a:solidFill>
                  <a:schemeClr val="accent2">
                    <a:lumMod val="40000"/>
                    <a:lumOff val="60000"/>
                  </a:schemeClr>
                </a:solidFill>
                <a:effectLst/>
              </a:rPr>
              <a:t>Prêt-à-porter</a:t>
            </a:r>
          </a:p>
        </p:txBody>
      </p:sp>
      <p:sp>
        <p:nvSpPr>
          <p:cNvPr id="3" name="Rectangle 2"/>
          <p:cNvSpPr/>
          <p:nvPr/>
        </p:nvSpPr>
        <p:spPr>
          <a:xfrm>
            <a:off x="160152" y="2628856"/>
            <a:ext cx="11864146" cy="923330"/>
          </a:xfrm>
          <a:prstGeom prst="rect">
            <a:avLst/>
          </a:prstGeom>
          <a:noFill/>
        </p:spPr>
        <p:txBody>
          <a:bodyPr wrap="none" lIns="91440" tIns="45720" rIns="91440" bIns="45720">
            <a:spAutoFit/>
          </a:bodyPr>
          <a:lstStyle/>
          <a:p>
            <a:pPr algn="ctr"/>
            <a:r>
              <a:rPr lang="en-US" sz="54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rPr>
              <a:t>How many of these words do you know?</a:t>
            </a:r>
          </a:p>
        </p:txBody>
      </p:sp>
    </p:spTree>
    <p:extLst>
      <p:ext uri="{BB962C8B-B14F-4D97-AF65-F5344CB8AC3E}">
        <p14:creationId xmlns:p14="http://schemas.microsoft.com/office/powerpoint/2010/main" val="8714206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026" name="Picture 2" descr="Image result for clovis' family tre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3063" y="0"/>
            <a:ext cx="4306887" cy="68580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mage result for carolingian family tre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56263" y="0"/>
            <a:ext cx="5697537"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757795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581932"/>
          </a:xfrm>
        </p:spPr>
        <p:txBody>
          <a:bodyPr>
            <a:normAutofit fontScale="90000"/>
          </a:bodyPr>
          <a:lstStyle/>
          <a:p>
            <a:r>
              <a:rPr lang="en-US" dirty="0"/>
              <a:t>History: the Vikings</a:t>
            </a:r>
          </a:p>
        </p:txBody>
      </p:sp>
      <p:sp>
        <p:nvSpPr>
          <p:cNvPr id="3" name="Content Placeholder 2"/>
          <p:cNvSpPr>
            <a:spLocks noGrp="1"/>
          </p:cNvSpPr>
          <p:nvPr>
            <p:ph idx="1"/>
          </p:nvPr>
        </p:nvSpPr>
        <p:spPr>
          <a:xfrm>
            <a:off x="367392" y="967016"/>
            <a:ext cx="9044216" cy="3389084"/>
          </a:xfrm>
        </p:spPr>
        <p:txBody>
          <a:bodyPr>
            <a:normAutofit fontScale="92500" lnSpcReduction="10000"/>
          </a:bodyPr>
          <a:lstStyle/>
          <a:p>
            <a:r>
              <a:rPr lang="en-US" dirty="0">
                <a:solidFill>
                  <a:srgbClr val="FF0000"/>
                </a:solidFill>
              </a:rPr>
              <a:t>The Vikings started to raid the Seine Valley during the middle of the 9th century</a:t>
            </a:r>
            <a:r>
              <a:rPr lang="en-US" dirty="0"/>
              <a:t>. As early as </a:t>
            </a:r>
            <a:r>
              <a:rPr lang="en-US" dirty="0">
                <a:solidFill>
                  <a:srgbClr val="FF0000"/>
                </a:solidFill>
              </a:rPr>
              <a:t>841, a Viking fleet appeared at the mouth of the Seine</a:t>
            </a:r>
            <a:r>
              <a:rPr lang="en-US" dirty="0"/>
              <a:t>, the principal route by which they entered the kingdom.</a:t>
            </a:r>
          </a:p>
          <a:p>
            <a:r>
              <a:rPr lang="en-US" baseline="30000" dirty="0"/>
              <a:t> </a:t>
            </a:r>
            <a:r>
              <a:rPr lang="en-US" dirty="0"/>
              <a:t>After attacking and destroying monasteries (for their wealth and lack of protection), they took advantage of the power vacuum created by the disintegration of Charlemagne's empire to take northern France. </a:t>
            </a:r>
          </a:p>
          <a:p>
            <a:r>
              <a:rPr lang="en-US" dirty="0">
                <a:hlinkClick r:id="rId2"/>
              </a:rPr>
              <a:t>http://www.norman-abbeys.com/</a:t>
            </a:r>
            <a:endParaRPr lang="en-US" dirty="0"/>
          </a:p>
          <a:p>
            <a:pPr marL="0" indent="0">
              <a:buNone/>
            </a:pPr>
            <a:endParaRPr lang="en-US" dirty="0"/>
          </a:p>
          <a:p>
            <a:endParaRPr lang="en-US" sz="2300" dirty="0"/>
          </a:p>
        </p:txBody>
      </p:sp>
      <p:pic>
        <p:nvPicPr>
          <p:cNvPr id="1026" name="Picture 2" descr="Image result for map rivers of france"/>
          <p:cNvPicPr>
            <a:picLocks noChangeAspect="1" noChangeArrowheads="1"/>
          </p:cNvPicPr>
          <p:nvPr/>
        </p:nvPicPr>
        <p:blipFill rotWithShape="1">
          <a:blip r:embed="rId3">
            <a:extLst>
              <a:ext uri="{28A0092B-C50C-407E-A947-70E740481C1C}">
                <a14:useLocalDpi xmlns:a14="http://schemas.microsoft.com/office/drawing/2010/main" val="0"/>
              </a:ext>
            </a:extLst>
          </a:blip>
          <a:srcRect b="42145"/>
          <a:stretch/>
        </p:blipFill>
        <p:spPr bwMode="auto">
          <a:xfrm>
            <a:off x="7264224" y="3919571"/>
            <a:ext cx="4738184" cy="262705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mage result for viking ship"/>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flipH="1">
            <a:off x="0" y="4636411"/>
            <a:ext cx="2875189" cy="2192662"/>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https://upload.wikimedia.org/wikipedia/commons/thumb/1/17/Nicholas_Roerich%2C_Guests_from_Overseas.jpg/300px-Nicholas_Roerich%2C_Guests_from_Overseas.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259208" y="1290776"/>
            <a:ext cx="2932792" cy="21507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285655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path" presetSubtype="0" accel="50000" decel="50000" fill="hold" nodeType="clickEffect">
                                  <p:stCondLst>
                                    <p:cond delay="0"/>
                                  </p:stCondLst>
                                  <p:childTnLst>
                                    <p:animMotion origin="layout" path="M 1.45833E-6 3.7037E-7 L 0.47799 -0.13194 " pathEditMode="relative" rAng="0" ptsTypes="AA">
                                      <p:cBhvr>
                                        <p:cTn id="6" dur="2000" fill="hold"/>
                                        <p:tgtEl>
                                          <p:spTgt spid="1028"/>
                                        </p:tgtEl>
                                        <p:attrNameLst>
                                          <p:attrName>ppt_x</p:attrName>
                                          <p:attrName>ppt_y</p:attrName>
                                        </p:attrNameLst>
                                      </p:cBhvr>
                                      <p:rCtr x="23893" y="-6597"/>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581932"/>
          </a:xfrm>
        </p:spPr>
        <p:txBody>
          <a:bodyPr>
            <a:normAutofit fontScale="90000"/>
          </a:bodyPr>
          <a:lstStyle/>
          <a:p>
            <a:r>
              <a:rPr lang="en-US" dirty="0"/>
              <a:t>History: Let’s Make a Deal</a:t>
            </a:r>
          </a:p>
        </p:txBody>
      </p:sp>
      <p:sp>
        <p:nvSpPr>
          <p:cNvPr id="3" name="Content Placeholder 2"/>
          <p:cNvSpPr>
            <a:spLocks noGrp="1"/>
          </p:cNvSpPr>
          <p:nvPr>
            <p:ph idx="1"/>
          </p:nvPr>
        </p:nvSpPr>
        <p:spPr>
          <a:xfrm>
            <a:off x="838200" y="947058"/>
            <a:ext cx="8152945" cy="5584371"/>
          </a:xfrm>
        </p:spPr>
        <p:txBody>
          <a:bodyPr>
            <a:normAutofit/>
          </a:bodyPr>
          <a:lstStyle/>
          <a:p>
            <a:r>
              <a:rPr lang="en-US" dirty="0">
                <a:solidFill>
                  <a:srgbClr val="FF0000"/>
                </a:solidFill>
              </a:rPr>
              <a:t>Hrolf </a:t>
            </a:r>
            <a:r>
              <a:rPr lang="en-US" dirty="0" err="1">
                <a:solidFill>
                  <a:srgbClr val="FF0000"/>
                </a:solidFill>
              </a:rPr>
              <a:t>Ragnvaldsson</a:t>
            </a:r>
            <a:r>
              <a:rPr lang="en-US" dirty="0">
                <a:solidFill>
                  <a:srgbClr val="FF0000"/>
                </a:solidFill>
              </a:rPr>
              <a:t>, or </a:t>
            </a:r>
            <a:r>
              <a:rPr lang="en-US" dirty="0" err="1">
                <a:solidFill>
                  <a:srgbClr val="FF0000"/>
                </a:solidFill>
              </a:rPr>
              <a:t>Rollon</a:t>
            </a:r>
            <a:r>
              <a:rPr lang="en-US" dirty="0">
                <a:solidFill>
                  <a:srgbClr val="FF0000"/>
                </a:solidFill>
              </a:rPr>
              <a:t>, </a:t>
            </a:r>
            <a:r>
              <a:rPr lang="en-US" dirty="0"/>
              <a:t>becomes the Norwegian Viking leader </a:t>
            </a:r>
          </a:p>
          <a:p>
            <a:r>
              <a:rPr lang="en-US" dirty="0"/>
              <a:t>Rollo had repeatedly attacked Paris, but in 911 was defeated and made a deal. He entered vassalage to the king of the West Franks, Charles the Simple, through the Treaty of Saint-Clair-sur-</a:t>
            </a:r>
            <a:r>
              <a:rPr lang="en-US" dirty="0" err="1"/>
              <a:t>Epte</a:t>
            </a:r>
            <a:r>
              <a:rPr lang="en-US" dirty="0"/>
              <a:t>. </a:t>
            </a:r>
            <a:r>
              <a:rPr lang="en-US" dirty="0">
                <a:solidFill>
                  <a:srgbClr val="FF0000"/>
                </a:solidFill>
              </a:rPr>
              <a:t>The fiefdom of Normandy was created for Rollo </a:t>
            </a:r>
            <a:r>
              <a:rPr lang="en-US" dirty="0"/>
              <a:t>who became known </a:t>
            </a:r>
            <a:r>
              <a:rPr lang="en-US" dirty="0">
                <a:solidFill>
                  <a:srgbClr val="FF0000"/>
                </a:solidFill>
              </a:rPr>
              <a:t>as Robert of Normandy</a:t>
            </a:r>
            <a:r>
              <a:rPr lang="en-US" dirty="0"/>
              <a:t>. </a:t>
            </a:r>
          </a:p>
          <a:p>
            <a:r>
              <a:rPr lang="en-US" dirty="0"/>
              <a:t>In exchange for his homage and fealty, Rollo legally gained the territory which he and his Viking allies had previously conquered. </a:t>
            </a:r>
          </a:p>
          <a:p>
            <a:r>
              <a:rPr lang="en-US" dirty="0"/>
              <a:t>The name "Normandy" reflects Rollo's Viking ("Norseman") origins.</a:t>
            </a:r>
          </a:p>
        </p:txBody>
      </p:sp>
      <p:pic>
        <p:nvPicPr>
          <p:cNvPr id="2050" name="Picture 2" descr="https://upload.wikimedia.org/wikipedia/commons/thumb/8/85/Rollo_statue_in_falaise.JPG/800px-Rollo_statue_in_falaise.JPG"/>
          <p:cNvPicPr>
            <a:picLocks noChangeAspect="1" noChangeArrowheads="1"/>
          </p:cNvPicPr>
          <p:nvPr/>
        </p:nvPicPr>
        <p:blipFill rotWithShape="1">
          <a:blip r:embed="rId2">
            <a:extLst>
              <a:ext uri="{28A0092B-C50C-407E-A947-70E740481C1C}">
                <a14:useLocalDpi xmlns:a14="http://schemas.microsoft.com/office/drawing/2010/main" val="0"/>
              </a:ext>
            </a:extLst>
          </a:blip>
          <a:srcRect l="19389" r="19605"/>
          <a:stretch/>
        </p:blipFill>
        <p:spPr bwMode="auto">
          <a:xfrm>
            <a:off x="8991145" y="0"/>
            <a:ext cx="3136901"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277322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581932"/>
          </a:xfrm>
        </p:spPr>
        <p:txBody>
          <a:bodyPr>
            <a:normAutofit fontScale="90000"/>
          </a:bodyPr>
          <a:lstStyle/>
          <a:p>
            <a:r>
              <a:rPr lang="en-US" dirty="0"/>
              <a:t>History</a:t>
            </a:r>
          </a:p>
        </p:txBody>
      </p:sp>
      <p:sp>
        <p:nvSpPr>
          <p:cNvPr id="3" name="Content Placeholder 2"/>
          <p:cNvSpPr>
            <a:spLocks noGrp="1"/>
          </p:cNvSpPr>
          <p:nvPr>
            <p:ph idx="1"/>
          </p:nvPr>
        </p:nvSpPr>
        <p:spPr>
          <a:xfrm>
            <a:off x="838200" y="947059"/>
            <a:ext cx="8967108" cy="4359728"/>
          </a:xfrm>
        </p:spPr>
        <p:txBody>
          <a:bodyPr>
            <a:normAutofit/>
          </a:bodyPr>
          <a:lstStyle/>
          <a:p>
            <a:r>
              <a:rPr lang="en-US" dirty="0"/>
              <a:t>The descendants of Rollo and his followers adopted the local Gallo-Romance language and intermarried with the area's original inhabitants. </a:t>
            </a:r>
          </a:p>
          <a:p>
            <a:r>
              <a:rPr lang="en-US" dirty="0"/>
              <a:t>They became the Normans – a Norman-speaking mixture of Scandinavians, Hiberno-Norse, Orcadians, Anglo-Danish, Saxons and indigenous Franks and Celts.</a:t>
            </a:r>
          </a:p>
          <a:p>
            <a:r>
              <a:rPr lang="en-US" dirty="0" err="1">
                <a:solidFill>
                  <a:srgbClr val="FF0000"/>
                </a:solidFill>
              </a:rPr>
              <a:t>Rollon's</a:t>
            </a:r>
            <a:r>
              <a:rPr lang="en-US" dirty="0">
                <a:solidFill>
                  <a:srgbClr val="FF0000"/>
                </a:solidFill>
              </a:rPr>
              <a:t> descendant William, Duke of Normandy, became king of England in 1066</a:t>
            </a:r>
            <a:r>
              <a:rPr lang="en-US" dirty="0"/>
              <a:t> in the Norman Conquest, culminating at the Battle of Hastings, while retaining the fiefdom of Normandy for himself and his descendants.</a:t>
            </a:r>
          </a:p>
        </p:txBody>
      </p:sp>
      <p:pic>
        <p:nvPicPr>
          <p:cNvPr id="6148" name="Picture 4" descr="Image result for rollo of normandy"/>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871854" y="511793"/>
            <a:ext cx="1905000" cy="190500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10248481" y="2563460"/>
            <a:ext cx="1151745" cy="369332"/>
          </a:xfrm>
          <a:prstGeom prst="rect">
            <a:avLst/>
          </a:prstGeom>
          <a:noFill/>
        </p:spPr>
        <p:txBody>
          <a:bodyPr wrap="square" rtlCol="0">
            <a:spAutoFit/>
          </a:bodyPr>
          <a:lstStyle/>
          <a:p>
            <a:r>
              <a:rPr lang="en-US" dirty="0" err="1"/>
              <a:t>Rollon</a:t>
            </a:r>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05153" y="2998725"/>
            <a:ext cx="2438400" cy="3666744"/>
          </a:xfrm>
          <a:prstGeom prst="rect">
            <a:avLst/>
          </a:prstGeom>
        </p:spPr>
      </p:pic>
    </p:spTree>
    <p:extLst>
      <p:ext uri="{BB962C8B-B14F-4D97-AF65-F5344CB8AC3E}">
        <p14:creationId xmlns:p14="http://schemas.microsoft.com/office/powerpoint/2010/main" val="13267734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Family Tree:</a:t>
            </a:r>
            <a:br>
              <a:rPr lang="en-US" dirty="0"/>
            </a:br>
            <a:r>
              <a:rPr lang="en-US" dirty="0"/>
              <a:t>Rollo to William</a:t>
            </a:r>
          </a:p>
        </p:txBody>
      </p:sp>
      <p:pic>
        <p:nvPicPr>
          <p:cNvPr id="1026" name="Picture 2" descr="https://upload.wikimedia.org/wikipedia/commons/thumb/f/f7/Cronological_tree_william_I.svg/664px-Cronological_tree_william_I.svg.pn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45395" y="365125"/>
            <a:ext cx="7167633" cy="6282474"/>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Image result for william the conquero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2263" y="2430738"/>
            <a:ext cx="3833132" cy="2151248"/>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1333500" y="4762500"/>
            <a:ext cx="3302000" cy="369332"/>
          </a:xfrm>
          <a:prstGeom prst="rect">
            <a:avLst/>
          </a:prstGeom>
          <a:noFill/>
        </p:spPr>
        <p:txBody>
          <a:bodyPr wrap="square" rtlCol="0">
            <a:spAutoFit/>
          </a:bodyPr>
          <a:lstStyle/>
          <a:p>
            <a:r>
              <a:rPr lang="en-US" dirty="0"/>
              <a:t>William the Conqueror</a:t>
            </a:r>
          </a:p>
        </p:txBody>
      </p:sp>
    </p:spTree>
    <p:extLst>
      <p:ext uri="{BB962C8B-B14F-4D97-AF65-F5344CB8AC3E}">
        <p14:creationId xmlns:p14="http://schemas.microsoft.com/office/powerpoint/2010/main" val="41251081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63575"/>
          </a:xfrm>
        </p:spPr>
        <p:txBody>
          <a:bodyPr>
            <a:normAutofit fontScale="90000"/>
          </a:bodyPr>
          <a:lstStyle/>
          <a:p>
            <a:r>
              <a:rPr lang="en-US" dirty="0"/>
              <a:t>Battle of Hastings: October 14, 1066</a:t>
            </a:r>
          </a:p>
        </p:txBody>
      </p:sp>
      <p:sp>
        <p:nvSpPr>
          <p:cNvPr id="3" name="Content Placeholder 2"/>
          <p:cNvSpPr>
            <a:spLocks noGrp="1"/>
          </p:cNvSpPr>
          <p:nvPr>
            <p:ph idx="1"/>
          </p:nvPr>
        </p:nvSpPr>
        <p:spPr>
          <a:xfrm>
            <a:off x="244929" y="1028700"/>
            <a:ext cx="11625942" cy="4351338"/>
          </a:xfrm>
        </p:spPr>
        <p:txBody>
          <a:bodyPr/>
          <a:lstStyle/>
          <a:p>
            <a:pPr marL="0" indent="0">
              <a:buNone/>
            </a:pPr>
            <a:r>
              <a:rPr lang="en-US" dirty="0"/>
              <a:t>King Harold II of England was defeated by the Norman forces of William the Conqueror, Duke of Normandy.</a:t>
            </a:r>
          </a:p>
        </p:txBody>
      </p:sp>
      <p:pic>
        <p:nvPicPr>
          <p:cNvPr id="4098" name="Picture 2" descr="http://cdn.history.com/sites/2/2013/11/Battle-of-Hastings-H.jpe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2354" y="2262819"/>
            <a:ext cx="11568330" cy="37807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0509224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59649"/>
            <a:ext cx="10515600" cy="409575"/>
          </a:xfrm>
        </p:spPr>
        <p:txBody>
          <a:bodyPr>
            <a:normAutofit fontScale="90000"/>
          </a:bodyPr>
          <a:lstStyle/>
          <a:p>
            <a:r>
              <a:rPr lang="en-US" dirty="0"/>
              <a:t>But how (why) did this happen?</a:t>
            </a:r>
          </a:p>
        </p:txBody>
      </p:sp>
      <p:sp>
        <p:nvSpPr>
          <p:cNvPr id="3" name="Content Placeholder 2"/>
          <p:cNvSpPr>
            <a:spLocks noGrp="1"/>
          </p:cNvSpPr>
          <p:nvPr>
            <p:ph idx="1"/>
          </p:nvPr>
        </p:nvSpPr>
        <p:spPr>
          <a:xfrm>
            <a:off x="0" y="825499"/>
            <a:ext cx="11938000" cy="2726913"/>
          </a:xfrm>
        </p:spPr>
        <p:txBody>
          <a:bodyPr>
            <a:normAutofit fontScale="55000" lnSpcReduction="20000"/>
          </a:bodyPr>
          <a:lstStyle/>
          <a:p>
            <a:r>
              <a:rPr lang="en-US" sz="3300" dirty="0">
                <a:solidFill>
                  <a:srgbClr val="FF0000"/>
                </a:solidFill>
              </a:rPr>
              <a:t>King Edward the Confessor</a:t>
            </a:r>
            <a:r>
              <a:rPr lang="en-US" sz="3300" dirty="0"/>
              <a:t> </a:t>
            </a:r>
            <a:r>
              <a:rPr lang="en-US" sz="3300" dirty="0">
                <a:solidFill>
                  <a:srgbClr val="FF0000"/>
                </a:solidFill>
              </a:rPr>
              <a:t> died childless </a:t>
            </a:r>
            <a:r>
              <a:rPr lang="en-US" sz="3300" dirty="0"/>
              <a:t>in January 1066.</a:t>
            </a:r>
          </a:p>
          <a:p>
            <a:r>
              <a:rPr lang="en-US" sz="3300" dirty="0"/>
              <a:t>A succession struggle between </a:t>
            </a:r>
            <a:r>
              <a:rPr lang="en-US" sz="3300" dirty="0">
                <a:solidFill>
                  <a:srgbClr val="FF0000"/>
                </a:solidFill>
              </a:rPr>
              <a:t>Harold (who was crowned king shortly after Edward's death)</a:t>
            </a:r>
            <a:r>
              <a:rPr lang="en-US" sz="3300" dirty="0"/>
              <a:t>, Harold’s brother </a:t>
            </a:r>
            <a:r>
              <a:rPr lang="en-US" sz="3300" dirty="0" err="1"/>
              <a:t>Tostig</a:t>
            </a:r>
            <a:r>
              <a:rPr lang="en-US" sz="3300" dirty="0"/>
              <a:t>, and the Norwegian King </a:t>
            </a:r>
            <a:r>
              <a:rPr lang="en-US" sz="3300" dirty="0" err="1"/>
              <a:t>Hardrada</a:t>
            </a:r>
            <a:r>
              <a:rPr lang="en-US" sz="3300" dirty="0"/>
              <a:t>, as well as William, Duke of Normandy</a:t>
            </a:r>
          </a:p>
          <a:p>
            <a:r>
              <a:rPr lang="en-US" sz="3300" dirty="0" err="1"/>
              <a:t>Hardrada</a:t>
            </a:r>
            <a:r>
              <a:rPr lang="en-US" sz="3300" dirty="0"/>
              <a:t> and </a:t>
            </a:r>
            <a:r>
              <a:rPr lang="en-US" sz="3300" dirty="0" err="1"/>
              <a:t>Tostig</a:t>
            </a:r>
            <a:r>
              <a:rPr lang="en-US" sz="3300" dirty="0"/>
              <a:t> defeated a hastily gathered army of Englishmen at the Battle of </a:t>
            </a:r>
            <a:r>
              <a:rPr lang="en-US" sz="3300" dirty="0" err="1"/>
              <a:t>Fulford</a:t>
            </a:r>
            <a:r>
              <a:rPr lang="en-US" sz="3300" dirty="0"/>
              <a:t> on September 20, 1066, </a:t>
            </a:r>
          </a:p>
          <a:p>
            <a:r>
              <a:rPr lang="en-US" sz="3300" dirty="0"/>
              <a:t>They were in turn defeated by Harold at the Battle of Stamford Bridge five days later. The deaths of </a:t>
            </a:r>
            <a:r>
              <a:rPr lang="en-US" sz="3300" dirty="0" err="1"/>
              <a:t>Tostig</a:t>
            </a:r>
            <a:r>
              <a:rPr lang="en-US" sz="3300" dirty="0"/>
              <a:t> and </a:t>
            </a:r>
            <a:r>
              <a:rPr lang="en-US" sz="3300" dirty="0" err="1"/>
              <a:t>Hardrada</a:t>
            </a:r>
            <a:r>
              <a:rPr lang="en-US" sz="3300" dirty="0"/>
              <a:t> at Stamford Bridge left William as Harold's only serious opponent. </a:t>
            </a:r>
          </a:p>
          <a:p>
            <a:r>
              <a:rPr lang="en-US" sz="3300" dirty="0"/>
              <a:t>While Harold and his forces were recovering, William landed his invasion forces in the south of England at Pevensey on 28 September 1066 and established a beachhead for his conquest of the kingdom. Harold was forced to march south swiftly, gathering forces as he went.</a:t>
            </a:r>
          </a:p>
        </p:txBody>
      </p:sp>
      <p:pic>
        <p:nvPicPr>
          <p:cNvPr id="9220" name="Picture 4" descr="The King Is Dead... scene 1 - Bayeux Tapestry"/>
          <p:cNvPicPr>
            <a:picLocks noChangeAspect="1" noChangeArrowheads="1"/>
          </p:cNvPicPr>
          <p:nvPr/>
        </p:nvPicPr>
        <p:blipFill rotWithShape="1">
          <a:blip r:embed="rId2">
            <a:extLst>
              <a:ext uri="{28A0092B-C50C-407E-A947-70E740481C1C}">
                <a14:useLocalDpi xmlns:a14="http://schemas.microsoft.com/office/drawing/2010/main" val="0"/>
              </a:ext>
            </a:extLst>
          </a:blip>
          <a:srcRect r="50117"/>
          <a:stretch/>
        </p:blipFill>
        <p:spPr bwMode="auto">
          <a:xfrm>
            <a:off x="186645" y="3597976"/>
            <a:ext cx="5426756" cy="3012622"/>
          </a:xfrm>
          <a:prstGeom prst="rect">
            <a:avLst/>
          </a:prstGeom>
          <a:noFill/>
          <a:extLst>
            <a:ext uri="{909E8E84-426E-40DD-AFC4-6F175D3DCCD1}">
              <a14:hiddenFill xmlns:a14="http://schemas.microsoft.com/office/drawing/2010/main">
                <a:solidFill>
                  <a:srgbClr val="FFFFFF"/>
                </a:solidFill>
              </a14:hiddenFill>
            </a:ext>
          </a:extLst>
        </p:spPr>
      </p:pic>
      <p:pic>
        <p:nvPicPr>
          <p:cNvPr id="9222" name="Picture 6" descr="Image result for bayeux tapestry la flotte fait voile"/>
          <p:cNvPicPr>
            <a:picLocks noChangeAspect="1" noChangeArrowheads="1"/>
          </p:cNvPicPr>
          <p:nvPr/>
        </p:nvPicPr>
        <p:blipFill rotWithShape="1">
          <a:blip r:embed="rId3">
            <a:extLst>
              <a:ext uri="{28A0092B-C50C-407E-A947-70E740481C1C}">
                <a14:useLocalDpi xmlns:a14="http://schemas.microsoft.com/office/drawing/2010/main" val="0"/>
              </a:ext>
            </a:extLst>
          </a:blip>
          <a:srcRect t="10515"/>
          <a:stretch/>
        </p:blipFill>
        <p:spPr bwMode="auto">
          <a:xfrm>
            <a:off x="6383111" y="3552413"/>
            <a:ext cx="4785179" cy="31037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610403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59649"/>
            <a:ext cx="10515600" cy="409575"/>
          </a:xfrm>
        </p:spPr>
        <p:txBody>
          <a:bodyPr>
            <a:normAutofit fontScale="90000"/>
          </a:bodyPr>
          <a:lstStyle/>
          <a:p>
            <a:r>
              <a:rPr lang="en-US" dirty="0"/>
              <a:t>How did William win?</a:t>
            </a:r>
          </a:p>
        </p:txBody>
      </p:sp>
      <p:sp>
        <p:nvSpPr>
          <p:cNvPr id="3" name="Content Placeholder 2"/>
          <p:cNvSpPr>
            <a:spLocks noGrp="1"/>
          </p:cNvSpPr>
          <p:nvPr>
            <p:ph idx="1"/>
          </p:nvPr>
        </p:nvSpPr>
        <p:spPr>
          <a:xfrm>
            <a:off x="330200" y="965200"/>
            <a:ext cx="11391900" cy="2654300"/>
          </a:xfrm>
        </p:spPr>
        <p:txBody>
          <a:bodyPr>
            <a:normAutofit fontScale="62500" lnSpcReduction="20000"/>
          </a:bodyPr>
          <a:lstStyle/>
          <a:p>
            <a:r>
              <a:rPr lang="en-US" sz="3300" dirty="0"/>
              <a:t>More men: modern statistics estimate </a:t>
            </a:r>
            <a:r>
              <a:rPr lang="en-US" sz="3300" dirty="0">
                <a:solidFill>
                  <a:srgbClr val="FF0000"/>
                </a:solidFill>
              </a:rPr>
              <a:t>10,000 for William and about 7,000 for Harold. </a:t>
            </a:r>
          </a:p>
          <a:p>
            <a:r>
              <a:rPr lang="en-US" sz="3300" dirty="0"/>
              <a:t>More diversity: the </a:t>
            </a:r>
            <a:r>
              <a:rPr lang="en-US" sz="3300" dirty="0">
                <a:solidFill>
                  <a:srgbClr val="FF0000"/>
                </a:solidFill>
              </a:rPr>
              <a:t>English army was composed almost entirely of infantry</a:t>
            </a:r>
            <a:r>
              <a:rPr lang="en-US" sz="3300" dirty="0"/>
              <a:t> and had few archers; whereas only about </a:t>
            </a:r>
            <a:r>
              <a:rPr lang="en-US" sz="3300" dirty="0">
                <a:solidFill>
                  <a:srgbClr val="FF0000"/>
                </a:solidFill>
              </a:rPr>
              <a:t>half of William’s invading force was infantry, the rest split equally between cavalry and archers</a:t>
            </a:r>
            <a:r>
              <a:rPr lang="en-US" sz="3300" dirty="0"/>
              <a:t>. </a:t>
            </a:r>
          </a:p>
          <a:p>
            <a:r>
              <a:rPr lang="en-US" sz="3300" dirty="0"/>
              <a:t>Trickery: The battle lasted from about </a:t>
            </a:r>
            <a:r>
              <a:rPr lang="en-US" sz="3300" dirty="0">
                <a:solidFill>
                  <a:srgbClr val="FF0000"/>
                </a:solidFill>
              </a:rPr>
              <a:t>9 am to dusk</a:t>
            </a:r>
            <a:r>
              <a:rPr lang="en-US" sz="3300" dirty="0"/>
              <a:t>. Early efforts of the invaders to break the English battle lines had little effect; therefore, the Normans adopted the tactic of pretending to flee in panic and then turning on their pursuers. </a:t>
            </a:r>
          </a:p>
          <a:p>
            <a:r>
              <a:rPr lang="en-US" sz="3300" dirty="0"/>
              <a:t>Harold’s death: Harold's death led to the retreat and defeat of most of his army. After further marching and some skirmishes, William was crowned as king on Christmas Day 1066.</a:t>
            </a:r>
          </a:p>
        </p:txBody>
      </p:sp>
      <p:sp>
        <p:nvSpPr>
          <p:cNvPr id="4" name="AutoShape 2" descr="Image result for bayeux tapestry battle of hastings"/>
          <p:cNvSpPr>
            <a:spLocks noChangeAspect="1" noChangeArrowheads="1"/>
          </p:cNvSpPr>
          <p:nvPr/>
        </p:nvSpPr>
        <p:spPr bwMode="auto">
          <a:xfrm>
            <a:off x="3086100" y="44704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6" name="Picture 5"/>
          <p:cNvPicPr>
            <a:picLocks noChangeAspect="1"/>
          </p:cNvPicPr>
          <p:nvPr/>
        </p:nvPicPr>
        <p:blipFill>
          <a:blip r:embed="rId2"/>
          <a:stretch>
            <a:fillRect/>
          </a:stretch>
        </p:blipFill>
        <p:spPr>
          <a:xfrm>
            <a:off x="0" y="3915477"/>
            <a:ext cx="7756384" cy="2729098"/>
          </a:xfrm>
          <a:prstGeom prst="rect">
            <a:avLst/>
          </a:prstGeom>
        </p:spPr>
      </p:pic>
      <p:pic>
        <p:nvPicPr>
          <p:cNvPr id="10246" name="Picture 6" descr="Image result for bayeux tapestry battle of hasting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37072" y="3851276"/>
            <a:ext cx="3886200" cy="285750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Image result for william the conqueror invaded England"/>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34473" y="3487718"/>
            <a:ext cx="6132408" cy="31568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653264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 calcmode="lin" valueType="num">
                                      <p:cBhvr additive="base">
                                        <p:cTn id="26"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3">
                                            <p:txEl>
                                              <p:pRg st="3" end="3"/>
                                            </p:txEl>
                                          </p:spTgt>
                                        </p:tgtEl>
                                        <p:attrNameLst>
                                          <p:attrName>style.visibility</p:attrName>
                                        </p:attrNameLst>
                                      </p:cBhvr>
                                      <p:to>
                                        <p:strVal val="visible"/>
                                      </p:to>
                                    </p:set>
                                    <p:anim calcmode="lin" valueType="num">
                                      <p:cBhvr additive="base">
                                        <p:cTn id="32"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3181"/>
            <a:ext cx="10515600" cy="1325563"/>
          </a:xfrm>
        </p:spPr>
        <p:txBody>
          <a:bodyPr/>
          <a:lstStyle/>
          <a:p>
            <a:r>
              <a:rPr lang="en-US" dirty="0"/>
              <a:t>Boys will be boys….</a:t>
            </a:r>
          </a:p>
        </p:txBody>
      </p:sp>
      <p:sp>
        <p:nvSpPr>
          <p:cNvPr id="3" name="Content Placeholder 2"/>
          <p:cNvSpPr>
            <a:spLocks noGrp="1"/>
          </p:cNvSpPr>
          <p:nvPr>
            <p:ph idx="1"/>
          </p:nvPr>
        </p:nvSpPr>
        <p:spPr>
          <a:xfrm>
            <a:off x="571500" y="1201057"/>
            <a:ext cx="6386397" cy="2723243"/>
          </a:xfrm>
        </p:spPr>
        <p:txBody>
          <a:bodyPr>
            <a:normAutofit fontScale="85000" lnSpcReduction="20000"/>
          </a:bodyPr>
          <a:lstStyle/>
          <a:p>
            <a:r>
              <a:rPr lang="en-US" dirty="0"/>
              <a:t>When William died in 1087, the personal union of Normandy and England was broken as his sons disputed the succession. </a:t>
            </a:r>
          </a:p>
          <a:p>
            <a:r>
              <a:rPr lang="en-US" dirty="0"/>
              <a:t>Their fraternal quarrels ended in 1106, when one son, Henry I, king of England, defeated his brother, Robert, duke of Normandy, in the Battle of </a:t>
            </a:r>
            <a:r>
              <a:rPr lang="en-US" dirty="0" err="1"/>
              <a:t>Tinchebrai</a:t>
            </a:r>
            <a:r>
              <a:rPr lang="en-US" dirty="0"/>
              <a:t>, after which </a:t>
            </a:r>
            <a:r>
              <a:rPr lang="en-US" dirty="0">
                <a:solidFill>
                  <a:srgbClr val="FF0000"/>
                </a:solidFill>
              </a:rPr>
              <a:t>the succession in Normandy temporarily passed to the English kings</a:t>
            </a:r>
            <a:r>
              <a:rPr lang="en-US" dirty="0"/>
              <a:t>.</a:t>
            </a:r>
          </a:p>
        </p:txBody>
      </p:sp>
      <p:pic>
        <p:nvPicPr>
          <p:cNvPr id="3074" name="Picture 2" descr="https://media1.britannica.com/eb-media/86/126286-004-850C5ADB.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87906" y="4047889"/>
            <a:ext cx="1868941" cy="2466344"/>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2939084" y="6488668"/>
            <a:ext cx="1384299" cy="369332"/>
          </a:xfrm>
          <a:prstGeom prst="rect">
            <a:avLst/>
          </a:prstGeom>
          <a:noFill/>
        </p:spPr>
        <p:txBody>
          <a:bodyPr wrap="square" rtlCol="0">
            <a:spAutoFit/>
          </a:bodyPr>
          <a:lstStyle/>
          <a:p>
            <a:r>
              <a:rPr lang="en-US" dirty="0"/>
              <a:t>William I</a:t>
            </a:r>
          </a:p>
        </p:txBody>
      </p:sp>
      <p:pic>
        <p:nvPicPr>
          <p:cNvPr id="6" name="Picture 2" descr="https://upload.wikimedia.org/wikipedia/commons/thumb/3/37/William_I%2C_Lichfield_Cathedral.jpg/800px-William_I%2C_Lichfield_Cathedra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72197" y="0"/>
            <a:ext cx="5141913"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934491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701675"/>
          </a:xfrm>
        </p:spPr>
        <p:txBody>
          <a:bodyPr/>
          <a:lstStyle/>
          <a:p>
            <a:r>
              <a:rPr lang="en-US" dirty="0"/>
              <a:t>And so it goes….</a:t>
            </a:r>
          </a:p>
        </p:txBody>
      </p:sp>
      <p:sp>
        <p:nvSpPr>
          <p:cNvPr id="3" name="Content Placeholder 2"/>
          <p:cNvSpPr>
            <a:spLocks noGrp="1"/>
          </p:cNvSpPr>
          <p:nvPr>
            <p:ph idx="1"/>
          </p:nvPr>
        </p:nvSpPr>
        <p:spPr>
          <a:xfrm>
            <a:off x="571500" y="1066800"/>
            <a:ext cx="7507577" cy="3260946"/>
          </a:xfrm>
        </p:spPr>
        <p:txBody>
          <a:bodyPr>
            <a:normAutofit fontScale="92500" lnSpcReduction="20000"/>
          </a:bodyPr>
          <a:lstStyle/>
          <a:p>
            <a:r>
              <a:rPr lang="en-US" dirty="0"/>
              <a:t> However, in 1144, Geoffrey Plantagenet, count of Anjou, Touraine, and Maine conquered Normandy.  By his marriage to the Empress Matilda, daughter and heiress of Henry I of England, Geoffrey had a son, Henry </a:t>
            </a:r>
            <a:r>
              <a:rPr lang="en-US" dirty="0" err="1"/>
              <a:t>Curtmantle</a:t>
            </a:r>
            <a:r>
              <a:rPr lang="en-US" dirty="0"/>
              <a:t>  who succeeded to the English throne as King Henry II (1154-1189) and founded the Plantagenet dynasty. </a:t>
            </a:r>
          </a:p>
          <a:p>
            <a:r>
              <a:rPr lang="en-US" dirty="0"/>
              <a:t>In May 1152, Henry married Eleanor of Aquitaine, the most sought-after bride in Europe and ex-wife of Louis VII, King of France.</a:t>
            </a:r>
          </a:p>
          <a:p>
            <a:endParaRPr lang="en-US" dirty="0"/>
          </a:p>
        </p:txBody>
      </p:sp>
      <p:pic>
        <p:nvPicPr>
          <p:cNvPr id="13316" name="Picture 4" descr="https://upload.wikimedia.org/wikipedia/commons/3/33/North_West_France_1150.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34497" y="4327746"/>
            <a:ext cx="2792381" cy="247093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642549" y="5029421"/>
            <a:ext cx="2120900" cy="646331"/>
          </a:xfrm>
          <a:prstGeom prst="rect">
            <a:avLst/>
          </a:prstGeom>
          <a:noFill/>
        </p:spPr>
        <p:txBody>
          <a:bodyPr wrap="square" rtlCol="0">
            <a:spAutoFit/>
          </a:bodyPr>
          <a:lstStyle/>
          <a:p>
            <a:pPr algn="ctr"/>
            <a:r>
              <a:rPr lang="en-US" dirty="0"/>
              <a:t>Northern France 1150</a:t>
            </a:r>
          </a:p>
        </p:txBody>
      </p:sp>
      <p:pic>
        <p:nvPicPr>
          <p:cNvPr id="13318" name="Picture 6" descr="Geoffrey of Anjou Monumen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01075" y="0"/>
            <a:ext cx="3590925" cy="6858000"/>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7112000" y="3939919"/>
            <a:ext cx="1489075" cy="2462213"/>
          </a:xfrm>
          <a:prstGeom prst="rect">
            <a:avLst/>
          </a:prstGeom>
        </p:spPr>
        <p:txBody>
          <a:bodyPr wrap="square">
            <a:spAutoFit/>
          </a:bodyPr>
          <a:lstStyle/>
          <a:p>
            <a:r>
              <a:rPr lang="en-US" sz="1400" dirty="0">
                <a:latin typeface="Arial" panose="020B0604020202020204" pitchFamily="34" charset="0"/>
              </a:rPr>
              <a:t>Enamel effigy of Geoffrey Plantagenet, Count of Anjou on his tomb at Le Mans. His decorated shield shows the early origins of the Royal Arms of England.</a:t>
            </a:r>
            <a:endParaRPr lang="en-US" sz="1400" dirty="0"/>
          </a:p>
        </p:txBody>
      </p:sp>
    </p:spTree>
    <p:extLst>
      <p:ext uri="{BB962C8B-B14F-4D97-AF65-F5344CB8AC3E}">
        <p14:creationId xmlns:p14="http://schemas.microsoft.com/office/powerpoint/2010/main" val="3054948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54100" y="2506662"/>
            <a:ext cx="10515600" cy="4351338"/>
          </a:xfrm>
        </p:spPr>
        <p:txBody>
          <a:bodyPr/>
          <a:lstStyle/>
          <a:p>
            <a:r>
              <a:rPr lang="en-US" dirty="0"/>
              <a:t>1. Why Normandy is important to all English- speakers and Americans in particular?</a:t>
            </a:r>
          </a:p>
          <a:p>
            <a:r>
              <a:rPr lang="en-US" dirty="0"/>
              <a:t>2. A little geography &amp; probably way more than you want to know of Norman history</a:t>
            </a:r>
          </a:p>
          <a:p>
            <a:r>
              <a:rPr lang="en-US" dirty="0"/>
              <a:t>3. The Grand Tour</a:t>
            </a:r>
          </a:p>
          <a:p>
            <a:r>
              <a:rPr lang="en-US" dirty="0"/>
              <a:t>4. Gastronomy (un </a:t>
            </a:r>
            <a:r>
              <a:rPr lang="en-US" dirty="0" err="1"/>
              <a:t>trou</a:t>
            </a:r>
            <a:r>
              <a:rPr lang="en-US" dirty="0"/>
              <a:t> </a:t>
            </a:r>
            <a:r>
              <a:rPr lang="en-US" dirty="0" err="1"/>
              <a:t>normand</a:t>
            </a:r>
            <a:r>
              <a:rPr lang="en-US" dirty="0"/>
              <a:t>)</a:t>
            </a:r>
          </a:p>
          <a:p>
            <a:r>
              <a:rPr lang="en-US" dirty="0"/>
              <a:t>5. Art</a:t>
            </a:r>
          </a:p>
          <a:p>
            <a:r>
              <a:rPr lang="en-US" dirty="0"/>
              <a:t>6. Ghost Riders- do they exist?</a:t>
            </a:r>
          </a:p>
          <a:p>
            <a:r>
              <a:rPr lang="en-US" dirty="0"/>
              <a:t>7. Phyllis’ lovely photos</a:t>
            </a:r>
          </a:p>
        </p:txBody>
      </p:sp>
      <p:sp>
        <p:nvSpPr>
          <p:cNvPr id="4" name="Rectangle 3"/>
          <p:cNvSpPr/>
          <p:nvPr/>
        </p:nvSpPr>
        <p:spPr>
          <a:xfrm>
            <a:off x="1365450" y="1078706"/>
            <a:ext cx="9257900" cy="1259384"/>
          </a:xfrm>
          <a:prstGeom prst="rect">
            <a:avLst/>
          </a:prstGeom>
          <a:noFill/>
        </p:spPr>
        <p:txBody>
          <a:bodyPr wrap="none" lIns="91440" tIns="45720" rIns="91440" bIns="45720">
            <a:prstTxWarp prst="textArchUp">
              <a:avLst/>
            </a:prstTxWarp>
            <a:spAutoFit/>
          </a:bodyPr>
          <a:lstStyle/>
          <a:p>
            <a:pPr algn="ctr"/>
            <a:r>
              <a:rPr lang="en-US" sz="13800" b="1" cap="none" spc="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NORMANDY</a:t>
            </a:r>
          </a:p>
        </p:txBody>
      </p:sp>
      <p:sp>
        <p:nvSpPr>
          <p:cNvPr id="5" name="TextBox 4"/>
          <p:cNvSpPr txBox="1"/>
          <p:nvPr/>
        </p:nvSpPr>
        <p:spPr>
          <a:xfrm>
            <a:off x="1841500" y="1511439"/>
            <a:ext cx="7886700" cy="707886"/>
          </a:xfrm>
          <a:prstGeom prst="rect">
            <a:avLst/>
          </a:prstGeom>
          <a:noFill/>
        </p:spPr>
        <p:txBody>
          <a:bodyPr wrap="square" rtlCol="0">
            <a:spAutoFit/>
          </a:bodyPr>
          <a:lstStyle/>
          <a:p>
            <a:pPr algn="ctr"/>
            <a:r>
              <a:rPr lang="en-US" sz="4000" dirty="0">
                <a:solidFill>
                  <a:srgbClr val="FF0000"/>
                </a:solidFill>
              </a:rPr>
              <a:t>Today’s Itinerary</a:t>
            </a:r>
          </a:p>
        </p:txBody>
      </p:sp>
    </p:spTree>
    <p:extLst>
      <p:ext uri="{BB962C8B-B14F-4D97-AF65-F5344CB8AC3E}">
        <p14:creationId xmlns:p14="http://schemas.microsoft.com/office/powerpoint/2010/main" val="120323847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https://upload.wikimedia.org/wikipedia/commons/thumb/8/87/France_1154-en.svg/800px-France_1154-en.svg.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45187" y="0"/>
            <a:ext cx="5751513" cy="6858000"/>
          </a:xfrm>
          <a:prstGeom prst="rect">
            <a:avLst/>
          </a:prstGeom>
          <a:noFill/>
          <a:extLst>
            <a:ext uri="{909E8E84-426E-40DD-AFC4-6F175D3DCCD1}">
              <a14:hiddenFill xmlns:a14="http://schemas.microsoft.com/office/drawing/2010/main">
                <a:solidFill>
                  <a:srgbClr val="FFFFFF"/>
                </a:solidFill>
              </a14:hiddenFill>
            </a:ext>
          </a:extLst>
        </p:spPr>
      </p:pic>
      <p:pic>
        <p:nvPicPr>
          <p:cNvPr id="15364" name="Picture 4" descr="https://upload.wikimedia.org/wikipedia/commons/3/3d/Henry_II%2C_Plantagenet_Empir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5466" y="334735"/>
            <a:ext cx="5299751" cy="618852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a:t>The </a:t>
            </a:r>
            <a:r>
              <a:rPr lang="en-US" dirty="0" err="1"/>
              <a:t>Anjevin</a:t>
            </a:r>
            <a:r>
              <a:rPr lang="en-US" dirty="0"/>
              <a:t> Empire at its peak</a:t>
            </a:r>
          </a:p>
        </p:txBody>
      </p:sp>
      <p:pic>
        <p:nvPicPr>
          <p:cNvPr id="1026" name="Picture 2" descr="Image resul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7094" y="4673291"/>
            <a:ext cx="1137986" cy="1673509"/>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mage result"/>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64043" y="1830557"/>
            <a:ext cx="1483893" cy="16291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3080689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532946"/>
          </a:xfrm>
        </p:spPr>
        <p:txBody>
          <a:bodyPr>
            <a:normAutofit fontScale="90000"/>
          </a:bodyPr>
          <a:lstStyle/>
          <a:p>
            <a:r>
              <a:rPr lang="en-US" dirty="0"/>
              <a:t>Norman Conquests</a:t>
            </a:r>
          </a:p>
        </p:txBody>
      </p:sp>
      <p:sp>
        <p:nvSpPr>
          <p:cNvPr id="3" name="Content Placeholder 2"/>
          <p:cNvSpPr>
            <a:spLocks noGrp="1"/>
          </p:cNvSpPr>
          <p:nvPr>
            <p:ph idx="1"/>
          </p:nvPr>
        </p:nvSpPr>
        <p:spPr>
          <a:xfrm>
            <a:off x="838200" y="898073"/>
            <a:ext cx="10515600" cy="1235527"/>
          </a:xfrm>
        </p:spPr>
        <p:txBody>
          <a:bodyPr>
            <a:normAutofit fontScale="77500" lnSpcReduction="20000"/>
          </a:bodyPr>
          <a:lstStyle/>
          <a:p>
            <a:r>
              <a:rPr lang="en-US" dirty="0"/>
              <a:t>Besides the Norman conquest of England and the subsequent conquests of Wales and Ireland, the Normans expanded into other areas. Norman families, such as that of Tancred of </a:t>
            </a:r>
            <a:r>
              <a:rPr lang="en-US" dirty="0" err="1"/>
              <a:t>Hauteville</a:t>
            </a:r>
            <a:r>
              <a:rPr lang="en-US" dirty="0"/>
              <a:t>, </a:t>
            </a:r>
            <a:r>
              <a:rPr lang="en-US" dirty="0" err="1"/>
              <a:t>Rainulf</a:t>
            </a:r>
            <a:r>
              <a:rPr lang="en-US" dirty="0"/>
              <a:t> </a:t>
            </a:r>
            <a:r>
              <a:rPr lang="en-US" dirty="0" err="1"/>
              <a:t>Drengot</a:t>
            </a:r>
            <a:r>
              <a:rPr lang="en-US" dirty="0"/>
              <a:t> and </a:t>
            </a:r>
            <a:r>
              <a:rPr lang="en-US" dirty="0" err="1"/>
              <a:t>Guimond</a:t>
            </a:r>
            <a:r>
              <a:rPr lang="en-US" dirty="0"/>
              <a:t> de </a:t>
            </a:r>
            <a:r>
              <a:rPr lang="en-US" dirty="0" err="1"/>
              <a:t>Moulins</a:t>
            </a:r>
            <a:r>
              <a:rPr lang="en-US" dirty="0"/>
              <a:t> played important parts in the Norman conquest of southern Italy and Crusades.</a:t>
            </a:r>
          </a:p>
          <a:p>
            <a:endParaRPr lang="en-US" dirty="0"/>
          </a:p>
        </p:txBody>
      </p:sp>
      <p:pic>
        <p:nvPicPr>
          <p:cNvPr id="5122" name="Picture 2" descr="https://upload.wikimedia.org/wikipedia/commons/thumb/2/22/Normans_possessions_12century-fr.png/1280px-Normans_possessions_12century-fr.png"/>
          <p:cNvPicPr>
            <a:picLocks noChangeAspect="1" noChangeArrowheads="1"/>
          </p:cNvPicPr>
          <p:nvPr/>
        </p:nvPicPr>
        <p:blipFill rotWithShape="1">
          <a:blip r:embed="rId2">
            <a:extLst>
              <a:ext uri="{28A0092B-C50C-407E-A947-70E740481C1C}">
                <a14:useLocalDpi xmlns:a14="http://schemas.microsoft.com/office/drawing/2010/main" val="0"/>
              </a:ext>
            </a:extLst>
          </a:blip>
          <a:srcRect b="16258"/>
          <a:stretch/>
        </p:blipFill>
        <p:spPr bwMode="auto">
          <a:xfrm>
            <a:off x="1790700" y="1901083"/>
            <a:ext cx="7988300" cy="48553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8592910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9900" y="365125"/>
            <a:ext cx="10883900" cy="600075"/>
          </a:xfrm>
        </p:spPr>
        <p:txBody>
          <a:bodyPr>
            <a:normAutofit fontScale="90000"/>
          </a:bodyPr>
          <a:lstStyle/>
          <a:p>
            <a:r>
              <a:rPr lang="en-US" dirty="0"/>
              <a:t>Why can’t everybody just get along?</a:t>
            </a:r>
          </a:p>
        </p:txBody>
      </p:sp>
      <p:sp>
        <p:nvSpPr>
          <p:cNvPr id="3" name="Content Placeholder 2"/>
          <p:cNvSpPr>
            <a:spLocks noGrp="1"/>
          </p:cNvSpPr>
          <p:nvPr>
            <p:ph idx="1"/>
          </p:nvPr>
        </p:nvSpPr>
        <p:spPr>
          <a:xfrm>
            <a:off x="469900" y="965200"/>
            <a:ext cx="9321800" cy="5740399"/>
          </a:xfrm>
        </p:spPr>
        <p:txBody>
          <a:bodyPr>
            <a:normAutofit fontScale="85000" lnSpcReduction="10000"/>
          </a:bodyPr>
          <a:lstStyle/>
          <a:p>
            <a:r>
              <a:rPr lang="en-US" dirty="0"/>
              <a:t>So- Normandy became part of the so-called </a:t>
            </a:r>
            <a:r>
              <a:rPr lang="en-US" dirty="0" err="1"/>
              <a:t>Angevin</a:t>
            </a:r>
            <a:r>
              <a:rPr lang="en-US" dirty="0"/>
              <a:t> (from Anjou) empire </a:t>
            </a:r>
          </a:p>
          <a:p>
            <a:r>
              <a:rPr lang="en-US" dirty="0"/>
              <a:t>But </a:t>
            </a:r>
            <a:r>
              <a:rPr lang="en-US" dirty="0">
                <a:solidFill>
                  <a:srgbClr val="FF0000"/>
                </a:solidFill>
              </a:rPr>
              <a:t>Normandy thus also became a primary objective for the Capetian kings of France</a:t>
            </a:r>
            <a:r>
              <a:rPr lang="en-US" dirty="0"/>
              <a:t> in their struggle against the Plantagenet </a:t>
            </a:r>
            <a:r>
              <a:rPr lang="en-US" dirty="0" err="1"/>
              <a:t>Angevins</a:t>
            </a:r>
            <a:r>
              <a:rPr lang="en-US" dirty="0"/>
              <a:t> of England. The military and diplomatic struggles of the French Capetian monarchs Louis VII and Philip II  to gain control of the region from its English </a:t>
            </a:r>
            <a:r>
              <a:rPr lang="en-US" dirty="0" err="1"/>
              <a:t>Angevin</a:t>
            </a:r>
            <a:r>
              <a:rPr lang="en-US" dirty="0"/>
              <a:t> rulers culminated in the </a:t>
            </a:r>
            <a:r>
              <a:rPr lang="en-US" dirty="0">
                <a:solidFill>
                  <a:srgbClr val="FF0000"/>
                </a:solidFill>
              </a:rPr>
              <a:t>complete conquest and annexation of Normandy by Philip (King of France) in 1204</a:t>
            </a:r>
            <a:r>
              <a:rPr lang="en-US" dirty="0"/>
              <a:t>, only formally recognized by the Treaty of Paris in 1259.</a:t>
            </a:r>
          </a:p>
          <a:p>
            <a:r>
              <a:rPr lang="en-US" dirty="0"/>
              <a:t>French Normandy was occupied by English forces during the Hundred Years' War in 1345–1360 and again in 1415–1450. Normandy lost three-quarters of its population during the war, but the French again recovered it, achieving permanent control in 1450 after their victory in the Battle of </a:t>
            </a:r>
            <a:r>
              <a:rPr lang="en-US" dirty="0" err="1"/>
              <a:t>Formigny</a:t>
            </a:r>
            <a:r>
              <a:rPr lang="en-US" dirty="0"/>
              <a:t>.</a:t>
            </a:r>
          </a:p>
          <a:p>
            <a:r>
              <a:rPr lang="en-US" dirty="0"/>
              <a:t>Afterward prosperity returned to Normandy until the Wars of Religion. When many Norman towns (</a:t>
            </a:r>
            <a:r>
              <a:rPr lang="en-US" dirty="0" err="1"/>
              <a:t>Alençon</a:t>
            </a:r>
            <a:r>
              <a:rPr lang="en-US" dirty="0"/>
              <a:t>, Rouen, Caen, </a:t>
            </a:r>
            <a:r>
              <a:rPr lang="en-US" dirty="0" err="1"/>
              <a:t>Coutances</a:t>
            </a:r>
            <a:r>
              <a:rPr lang="en-US" dirty="0"/>
              <a:t>, Bayeux) joined the Protestant Reformation, battles ensued throughout the province.</a:t>
            </a:r>
          </a:p>
          <a:p>
            <a:endParaRPr lang="en-US" dirty="0"/>
          </a:p>
        </p:txBody>
      </p:sp>
      <p:pic>
        <p:nvPicPr>
          <p:cNvPr id="16386" name="Picture 2" descr="https://upload.wikimedia.org/wikipedia/commons/4/48/Henry_II_of_England.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39482" y="0"/>
            <a:ext cx="1517991" cy="2549298"/>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10727723" y="2591257"/>
            <a:ext cx="1429750" cy="646331"/>
          </a:xfrm>
          <a:prstGeom prst="rect">
            <a:avLst/>
          </a:prstGeom>
        </p:spPr>
        <p:txBody>
          <a:bodyPr wrap="none">
            <a:spAutoFit/>
          </a:bodyPr>
          <a:lstStyle/>
          <a:p>
            <a:r>
              <a:rPr lang="en-US" dirty="0"/>
              <a:t>King Henry II </a:t>
            </a:r>
          </a:p>
          <a:p>
            <a:r>
              <a:rPr lang="en-US" dirty="0"/>
              <a:t>(1154-1189) </a:t>
            </a:r>
          </a:p>
        </p:txBody>
      </p:sp>
      <p:pic>
        <p:nvPicPr>
          <p:cNvPr id="16388" name="Picture 4" descr="https://upload.wikimedia.org/wikipedia/commons/thumb/c/c1/Jindra_Eleonora.jpg/170px-Jindra_Eleonora.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38223" y="3228747"/>
            <a:ext cx="1619250" cy="3324225"/>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10507271" y="6508233"/>
            <a:ext cx="1782411" cy="369332"/>
          </a:xfrm>
          <a:prstGeom prst="rect">
            <a:avLst/>
          </a:prstGeom>
        </p:spPr>
        <p:txBody>
          <a:bodyPr wrap="none">
            <a:spAutoFit/>
          </a:bodyPr>
          <a:lstStyle/>
          <a:p>
            <a:r>
              <a:rPr lang="en-US" dirty="0"/>
              <a:t>Henry &amp; Eleanor </a:t>
            </a:r>
          </a:p>
        </p:txBody>
      </p:sp>
    </p:spTree>
    <p:extLst>
      <p:ext uri="{BB962C8B-B14F-4D97-AF65-F5344CB8AC3E}">
        <p14:creationId xmlns:p14="http://schemas.microsoft.com/office/powerpoint/2010/main" val="8471102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5300" y="365125"/>
            <a:ext cx="10515600" cy="777875"/>
          </a:xfrm>
        </p:spPr>
        <p:txBody>
          <a:bodyPr/>
          <a:lstStyle/>
          <a:p>
            <a:r>
              <a:rPr lang="en-US" dirty="0"/>
              <a:t>Normandy during WWII</a:t>
            </a:r>
          </a:p>
        </p:txBody>
      </p:sp>
      <p:sp>
        <p:nvSpPr>
          <p:cNvPr id="3" name="Content Placeholder 2"/>
          <p:cNvSpPr>
            <a:spLocks noGrp="1"/>
          </p:cNvSpPr>
          <p:nvPr>
            <p:ph idx="1"/>
          </p:nvPr>
        </p:nvSpPr>
        <p:spPr>
          <a:xfrm>
            <a:off x="495300" y="1143000"/>
            <a:ext cx="7351939" cy="5033963"/>
          </a:xfrm>
        </p:spPr>
        <p:txBody>
          <a:bodyPr>
            <a:normAutofit fontScale="92500" lnSpcReduction="10000"/>
          </a:bodyPr>
          <a:lstStyle/>
          <a:p>
            <a:r>
              <a:rPr lang="en-US" dirty="0"/>
              <a:t>During the Second World War, following the armistice of June 22, 1940, continental Normandy was part of the German occupied zone of France.</a:t>
            </a:r>
          </a:p>
          <a:p>
            <a:r>
              <a:rPr lang="en-US" dirty="0"/>
              <a:t>The Allies in this case involving Britain, the U.S, Canada and Free France, coordinated a massive build-up of troops and supplies to support a large-scale invasion of Normandy in the D-Day landings on 6 June 1944 under the code name Operation Overlord. </a:t>
            </a:r>
          </a:p>
          <a:p>
            <a:r>
              <a:rPr lang="en-US" dirty="0"/>
              <a:t>The Germans were dug into fortified emplacements above the beaches. Caen, Cherbourg, </a:t>
            </a:r>
            <a:r>
              <a:rPr lang="en-US" dirty="0" err="1"/>
              <a:t>Carentan</a:t>
            </a:r>
            <a:r>
              <a:rPr lang="en-US" dirty="0"/>
              <a:t>, </a:t>
            </a:r>
            <a:r>
              <a:rPr lang="en-US" dirty="0" err="1"/>
              <a:t>Falaise</a:t>
            </a:r>
            <a:r>
              <a:rPr lang="en-US" dirty="0"/>
              <a:t> and other Norman towns endured many casualties in the Battle of Normandy. </a:t>
            </a:r>
          </a:p>
        </p:txBody>
      </p:sp>
      <p:pic>
        <p:nvPicPr>
          <p:cNvPr id="24578" name="Picture 2" descr="Image result for map of occupied franc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67128" y="0"/>
            <a:ext cx="4024872" cy="3819738"/>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https://upload.wikimedia.org/wikipedia/commons/e/e6/Caen_in_ruin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8285" y="3214194"/>
            <a:ext cx="4344761" cy="3643806"/>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7717434" y="3317143"/>
            <a:ext cx="4166462" cy="369332"/>
          </a:xfrm>
          <a:prstGeom prst="rect">
            <a:avLst/>
          </a:prstGeom>
        </p:spPr>
        <p:txBody>
          <a:bodyPr wrap="none">
            <a:spAutoFit/>
          </a:bodyPr>
          <a:lstStyle/>
          <a:p>
            <a:r>
              <a:rPr lang="en-US" dirty="0"/>
              <a:t>Caen after bombing of Operation Overlord</a:t>
            </a:r>
          </a:p>
        </p:txBody>
      </p:sp>
    </p:spTree>
    <p:extLst>
      <p:ext uri="{BB962C8B-B14F-4D97-AF65-F5344CB8AC3E}">
        <p14:creationId xmlns:p14="http://schemas.microsoft.com/office/powerpoint/2010/main" val="76961627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61975"/>
          </a:xfrm>
        </p:spPr>
        <p:txBody>
          <a:bodyPr>
            <a:normAutofit fontScale="90000"/>
          </a:bodyPr>
          <a:lstStyle/>
          <a:p>
            <a:r>
              <a:rPr lang="en-US" dirty="0"/>
              <a:t>Architecture-Domestic</a:t>
            </a:r>
          </a:p>
        </p:txBody>
      </p:sp>
      <p:sp>
        <p:nvSpPr>
          <p:cNvPr id="3" name="Content Placeholder 2"/>
          <p:cNvSpPr>
            <a:spLocks noGrp="1"/>
          </p:cNvSpPr>
          <p:nvPr>
            <p:ph idx="1"/>
          </p:nvPr>
        </p:nvSpPr>
        <p:spPr>
          <a:xfrm>
            <a:off x="838200" y="927100"/>
            <a:ext cx="10515600" cy="2412999"/>
          </a:xfrm>
        </p:spPr>
        <p:txBody>
          <a:bodyPr>
            <a:normAutofit fontScale="85000" lnSpcReduction="10000"/>
          </a:bodyPr>
          <a:lstStyle/>
          <a:p>
            <a:r>
              <a:rPr lang="en-US" dirty="0"/>
              <a:t>Domestic architecture in upper Normandy is typified by half-timbered buildings. </a:t>
            </a:r>
          </a:p>
          <a:p>
            <a:r>
              <a:rPr lang="en-US" dirty="0"/>
              <a:t>Much urban architectural heritage was destroyed during the Battle of Normandy in 1944 – post-war urban reconstruction, such as in Le Havre and Saint-Lô, could be said to demonstrate both the virtues and vices of modernist and brutalist trends of the 1950s and 1960s. </a:t>
            </a:r>
          </a:p>
          <a:p>
            <a:r>
              <a:rPr lang="en-US" dirty="0"/>
              <a:t>Le Havre, the city rebuilt by Auguste Perret, was added to </a:t>
            </a:r>
            <a:r>
              <a:rPr lang="en-US" dirty="0" err="1"/>
              <a:t>Unesco’s</a:t>
            </a:r>
            <a:r>
              <a:rPr lang="en-US" dirty="0"/>
              <a:t> World Heritage List in 2005.</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1711" y="3251199"/>
            <a:ext cx="5231989" cy="3487040"/>
          </a:xfrm>
          <a:prstGeom prst="rect">
            <a:avLst/>
          </a:prstGeom>
        </p:spPr>
      </p:pic>
      <p:pic>
        <p:nvPicPr>
          <p:cNvPr id="20482" name="Picture 2" descr="Image resul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02084" y="3037114"/>
            <a:ext cx="2865665" cy="3820886"/>
          </a:xfrm>
          <a:prstGeom prst="rect">
            <a:avLst/>
          </a:prstGeom>
          <a:noFill/>
          <a:extLst>
            <a:ext uri="{909E8E84-426E-40DD-AFC4-6F175D3DCCD1}">
              <a14:hiddenFill xmlns:a14="http://schemas.microsoft.com/office/drawing/2010/main">
                <a:solidFill>
                  <a:srgbClr val="FFFFFF"/>
                </a:solidFill>
              </a14:hiddenFill>
            </a:ext>
          </a:extLst>
        </p:spPr>
      </p:pic>
      <p:pic>
        <p:nvPicPr>
          <p:cNvPr id="20484" name="Picture 4" descr="Image result"/>
          <p:cNvPicPr>
            <a:picLocks noChangeAspect="1" noChangeArrowheads="1"/>
          </p:cNvPicPr>
          <p:nvPr/>
        </p:nvPicPr>
        <p:blipFill rotWithShape="1">
          <a:blip r:embed="rId4">
            <a:extLst>
              <a:ext uri="{28A0092B-C50C-407E-A947-70E740481C1C}">
                <a14:useLocalDpi xmlns:a14="http://schemas.microsoft.com/office/drawing/2010/main" val="0"/>
              </a:ext>
            </a:extLst>
          </a:blip>
          <a:srcRect l="21581" t="6187"/>
          <a:stretch/>
        </p:blipFill>
        <p:spPr bwMode="auto">
          <a:xfrm>
            <a:off x="8845707" y="3609624"/>
            <a:ext cx="3183754" cy="2859089"/>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8730838" y="3204470"/>
            <a:ext cx="1066800" cy="369332"/>
          </a:xfrm>
          <a:prstGeom prst="rect">
            <a:avLst/>
          </a:prstGeom>
          <a:noFill/>
        </p:spPr>
        <p:txBody>
          <a:bodyPr wrap="square" rtlCol="0">
            <a:spAutoFit/>
          </a:bodyPr>
          <a:lstStyle/>
          <a:p>
            <a:r>
              <a:rPr lang="en-US" dirty="0"/>
              <a:t>Le Havre</a:t>
            </a:r>
          </a:p>
        </p:txBody>
      </p:sp>
    </p:spTree>
    <p:extLst>
      <p:ext uri="{BB962C8B-B14F-4D97-AF65-F5344CB8AC3E}">
        <p14:creationId xmlns:p14="http://schemas.microsoft.com/office/powerpoint/2010/main" val="6760657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61975"/>
          </a:xfrm>
        </p:spPr>
        <p:txBody>
          <a:bodyPr>
            <a:normAutofit fontScale="90000"/>
          </a:bodyPr>
          <a:lstStyle/>
          <a:p>
            <a:r>
              <a:rPr lang="en-US" dirty="0"/>
              <a:t>Architecture- Religious</a:t>
            </a:r>
          </a:p>
        </p:txBody>
      </p:sp>
      <p:sp>
        <p:nvSpPr>
          <p:cNvPr id="3" name="Content Placeholder 2"/>
          <p:cNvSpPr>
            <a:spLocks noGrp="1"/>
          </p:cNvSpPr>
          <p:nvPr>
            <p:ph idx="1"/>
          </p:nvPr>
        </p:nvSpPr>
        <p:spPr>
          <a:xfrm>
            <a:off x="838200" y="927101"/>
            <a:ext cx="10515600" cy="2110014"/>
          </a:xfrm>
        </p:spPr>
        <p:txBody>
          <a:bodyPr>
            <a:normAutofit fontScale="92500" lnSpcReduction="10000"/>
          </a:bodyPr>
          <a:lstStyle/>
          <a:p>
            <a:r>
              <a:rPr lang="en-US" dirty="0"/>
              <a:t>Architecturally, Norman cathedrals, abbeys (such as the Abbey of </a:t>
            </a:r>
            <a:r>
              <a:rPr lang="en-US" dirty="0" err="1"/>
              <a:t>Bec</a:t>
            </a:r>
            <a:r>
              <a:rPr lang="en-US" dirty="0"/>
              <a:t>) and castles characterize the former Duchy in a way that mirrors the similar pattern of Norman architecture in England following the Norman Conquest of 1066- in a style characterized by the usual Romanesque rounded arches (particularly over windows and doorways) and especially massive proportions compared to other regional variations of the style..</a:t>
            </a:r>
          </a:p>
          <a:p>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6168" y="2876462"/>
            <a:ext cx="6542314" cy="2142160"/>
          </a:xfrm>
          <a:prstGeom prst="rect">
            <a:avLst/>
          </a:prstGeom>
        </p:spPr>
      </p:pic>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19147" t="9676" r="21065" b="17704"/>
          <a:stretch/>
        </p:blipFill>
        <p:spPr>
          <a:xfrm>
            <a:off x="5399634" y="4450333"/>
            <a:ext cx="2855366" cy="2313453"/>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17329" y="3037115"/>
            <a:ext cx="3989294" cy="2569945"/>
          </a:xfrm>
          <a:prstGeom prst="rect">
            <a:avLst/>
          </a:prstGeom>
        </p:spPr>
      </p:pic>
      <p:sp>
        <p:nvSpPr>
          <p:cNvPr id="7" name="TextBox 6"/>
          <p:cNvSpPr txBox="1"/>
          <p:nvPr/>
        </p:nvSpPr>
        <p:spPr>
          <a:xfrm>
            <a:off x="1648011" y="5018622"/>
            <a:ext cx="1536700" cy="369332"/>
          </a:xfrm>
          <a:prstGeom prst="rect">
            <a:avLst/>
          </a:prstGeom>
          <a:noFill/>
        </p:spPr>
        <p:txBody>
          <a:bodyPr wrap="square" rtlCol="0">
            <a:spAutoFit/>
          </a:bodyPr>
          <a:lstStyle/>
          <a:p>
            <a:r>
              <a:rPr lang="en-US" dirty="0"/>
              <a:t>Abbey of </a:t>
            </a:r>
            <a:r>
              <a:rPr lang="en-US" dirty="0" err="1"/>
              <a:t>Bec</a:t>
            </a:r>
            <a:endParaRPr lang="en-US" dirty="0"/>
          </a:p>
        </p:txBody>
      </p:sp>
    </p:spTree>
    <p:extLst>
      <p:ext uri="{BB962C8B-B14F-4D97-AF65-F5344CB8AC3E}">
        <p14:creationId xmlns:p14="http://schemas.microsoft.com/office/powerpoint/2010/main" val="25947782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61975"/>
          </a:xfrm>
        </p:spPr>
        <p:txBody>
          <a:bodyPr>
            <a:normAutofit fontScale="90000"/>
          </a:bodyPr>
          <a:lstStyle/>
          <a:p>
            <a:r>
              <a:rPr lang="en-US" dirty="0"/>
              <a:t>Architecture- Resort</a:t>
            </a:r>
          </a:p>
        </p:txBody>
      </p:sp>
      <p:sp>
        <p:nvSpPr>
          <p:cNvPr id="3" name="Content Placeholder 2"/>
          <p:cNvSpPr>
            <a:spLocks noGrp="1"/>
          </p:cNvSpPr>
          <p:nvPr>
            <p:ph idx="1"/>
          </p:nvPr>
        </p:nvSpPr>
        <p:spPr>
          <a:xfrm>
            <a:off x="838200" y="927101"/>
            <a:ext cx="6248400" cy="2959100"/>
          </a:xfrm>
        </p:spPr>
        <p:txBody>
          <a:bodyPr>
            <a:normAutofit lnSpcReduction="10000"/>
          </a:bodyPr>
          <a:lstStyle/>
          <a:p>
            <a:r>
              <a:rPr lang="en-US" dirty="0"/>
              <a:t>The south part of </a:t>
            </a:r>
            <a:r>
              <a:rPr lang="en-US" dirty="0" err="1"/>
              <a:t>Bagnoles</a:t>
            </a:r>
            <a:r>
              <a:rPr lang="en-US" dirty="0"/>
              <a:t>-de-</a:t>
            </a:r>
            <a:r>
              <a:rPr lang="en-US" dirty="0" err="1"/>
              <a:t>l'Orne</a:t>
            </a:r>
            <a:r>
              <a:rPr lang="en-US" dirty="0"/>
              <a:t> is filled with bourgeois villas in </a:t>
            </a:r>
            <a:r>
              <a:rPr lang="en-US" i="1" dirty="0"/>
              <a:t>Belle Époque</a:t>
            </a:r>
            <a:r>
              <a:rPr lang="en-US" dirty="0"/>
              <a:t> style with polychrome façades, bow windows and unique roofing. This area, built between 1886 and 1914, has an authentic “</a:t>
            </a:r>
            <a:r>
              <a:rPr lang="en-US" dirty="0" err="1"/>
              <a:t>Bagnolese</a:t>
            </a:r>
            <a:r>
              <a:rPr lang="en-US" dirty="0"/>
              <a:t>” style and is typical of high-society country vacation of the time. </a:t>
            </a:r>
          </a:p>
          <a:p>
            <a:endParaRPr lang="en-US" dirty="0"/>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20237" r="19862"/>
          <a:stretch/>
        </p:blipFill>
        <p:spPr>
          <a:xfrm>
            <a:off x="7221243" y="495300"/>
            <a:ext cx="4615158" cy="5778500"/>
          </a:xfrm>
          <a:prstGeom prst="rect">
            <a:avLst/>
          </a:prstGeom>
        </p:spPr>
      </p:pic>
      <p:pic>
        <p:nvPicPr>
          <p:cNvPr id="21506" name="Picture 2" descr="Lake and casin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91566" y="3501087"/>
            <a:ext cx="4154261" cy="2954141"/>
          </a:xfrm>
          <a:prstGeom prst="rect">
            <a:avLst/>
          </a:prstGeom>
          <a:noFill/>
          <a:extLst>
            <a:ext uri="{909E8E84-426E-40DD-AFC4-6F175D3DCCD1}">
              <a14:hiddenFill xmlns:a14="http://schemas.microsoft.com/office/drawing/2010/main">
                <a:solidFill>
                  <a:srgbClr val="FFFFFF"/>
                </a:solidFill>
              </a14:hiddenFill>
            </a:ext>
          </a:extLst>
        </p:spPr>
      </p:pic>
      <p:pic>
        <p:nvPicPr>
          <p:cNvPr id="21508" name="Picture 4" descr="Hôtel La Potinière Du Lac, Bagnoles de l'Orn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70894" y="4713514"/>
            <a:ext cx="2571750" cy="1905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2453410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727075"/>
          </a:xfrm>
        </p:spPr>
        <p:txBody>
          <a:bodyPr/>
          <a:lstStyle/>
          <a:p>
            <a:r>
              <a:rPr lang="en-US" dirty="0"/>
              <a:t>Economy</a:t>
            </a:r>
          </a:p>
        </p:txBody>
      </p:sp>
      <p:sp>
        <p:nvSpPr>
          <p:cNvPr id="3" name="Content Placeholder 2"/>
          <p:cNvSpPr>
            <a:spLocks noGrp="1"/>
          </p:cNvSpPr>
          <p:nvPr>
            <p:ph idx="1"/>
          </p:nvPr>
        </p:nvSpPr>
        <p:spPr>
          <a:xfrm>
            <a:off x="838200" y="1092200"/>
            <a:ext cx="10515600" cy="2285999"/>
          </a:xfrm>
        </p:spPr>
        <p:txBody>
          <a:bodyPr>
            <a:normAutofit fontScale="92500" lnSpcReduction="10000"/>
          </a:bodyPr>
          <a:lstStyle/>
          <a:p>
            <a:r>
              <a:rPr lang="en-US" dirty="0"/>
              <a:t>Much of Normandy is predominantly agricultural in character, with cattle breeding the most important sector (although in decline from the peak levels of the 1970s and 1980s). The </a:t>
            </a:r>
            <a:r>
              <a:rPr lang="en-US" i="1" dirty="0" err="1"/>
              <a:t>bocage</a:t>
            </a:r>
            <a:r>
              <a:rPr lang="en-US" dirty="0"/>
              <a:t> is a patchwork of small fields with high hedges, typical of western areas.</a:t>
            </a:r>
          </a:p>
          <a:p>
            <a:r>
              <a:rPr lang="en-US" dirty="0"/>
              <a:t>Areas near the Seine (the former Upper Normandy region) contain a higher concentration of industry. </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9422" y="3378199"/>
            <a:ext cx="6053328" cy="2682240"/>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17149" y="3222750"/>
            <a:ext cx="4685429" cy="3407917"/>
          </a:xfrm>
          <a:prstGeom prst="rect">
            <a:avLst/>
          </a:prstGeom>
        </p:spPr>
      </p:pic>
    </p:spTree>
    <p:extLst>
      <p:ext uri="{BB962C8B-B14F-4D97-AF65-F5344CB8AC3E}">
        <p14:creationId xmlns:p14="http://schemas.microsoft.com/office/powerpoint/2010/main" val="421552513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76275"/>
          </a:xfrm>
        </p:spPr>
        <p:txBody>
          <a:bodyPr>
            <a:normAutofit fontScale="90000"/>
          </a:bodyPr>
          <a:lstStyle/>
          <a:p>
            <a:r>
              <a:rPr lang="en-US" dirty="0"/>
              <a:t>Economy</a:t>
            </a:r>
          </a:p>
        </p:txBody>
      </p:sp>
      <p:sp>
        <p:nvSpPr>
          <p:cNvPr id="3" name="Content Placeholder 2"/>
          <p:cNvSpPr>
            <a:spLocks noGrp="1"/>
          </p:cNvSpPr>
          <p:nvPr>
            <p:ph idx="1"/>
          </p:nvPr>
        </p:nvSpPr>
        <p:spPr>
          <a:xfrm>
            <a:off x="838200" y="1041401"/>
            <a:ext cx="10515600" cy="2403928"/>
          </a:xfrm>
        </p:spPr>
        <p:txBody>
          <a:bodyPr>
            <a:normAutofit fontScale="77500" lnSpcReduction="20000"/>
          </a:bodyPr>
          <a:lstStyle/>
          <a:p>
            <a:r>
              <a:rPr lang="en-US" dirty="0"/>
              <a:t>Normandy is a significant cider-producing region, and also produces Calvados, a distilled cider or apple brandy. </a:t>
            </a:r>
          </a:p>
          <a:p>
            <a:r>
              <a:rPr lang="en-US" dirty="0"/>
              <a:t>Other activities of economic importance are dairy produce, flax, horse breeding (including two French national stud farms), fishing, seafood, and tourism. The region contains three French nuclear power stations. </a:t>
            </a:r>
          </a:p>
          <a:p>
            <a:r>
              <a:rPr lang="en-US" dirty="0"/>
              <a:t>The 19th century marked the birth of the first beach resorts along the coast.</a:t>
            </a:r>
          </a:p>
          <a:p>
            <a:r>
              <a:rPr lang="en-US" dirty="0"/>
              <a:t>There is also easy access to and from the UK using the ports of Cherbourg, Le Havre and Dieppe.</a:t>
            </a:r>
          </a:p>
        </p:txBody>
      </p:sp>
      <p:pic>
        <p:nvPicPr>
          <p:cNvPr id="22530" name="Picture 2" descr="https://upload.wikimedia.org/wikipedia/commons/4/41/Couperne_Calvado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220200" y="3235169"/>
            <a:ext cx="2645002" cy="3622831"/>
          </a:xfrm>
          <a:prstGeom prst="rect">
            <a:avLst/>
          </a:prstGeom>
          <a:noFill/>
          <a:extLst>
            <a:ext uri="{909E8E84-426E-40DD-AFC4-6F175D3DCCD1}">
              <a14:hiddenFill xmlns:a14="http://schemas.microsoft.com/office/drawing/2010/main">
                <a:solidFill>
                  <a:srgbClr val="FFFFFF"/>
                </a:solidFill>
              </a14:hiddenFill>
            </a:ext>
          </a:extLst>
        </p:spPr>
      </p:pic>
      <p:pic>
        <p:nvPicPr>
          <p:cNvPr id="22532" name="Picture 4" descr="https://upload.wikimedia.org/wikipedia/commons/thumb/e/e3/Calvados_Apfel_0596.jpg/1024px-Calvados_Apfel_0596.jpg"/>
          <p:cNvPicPr>
            <a:picLocks noChangeAspect="1" noChangeArrowheads="1"/>
          </p:cNvPicPr>
          <p:nvPr/>
        </p:nvPicPr>
        <p:blipFill rotWithShape="1">
          <a:blip r:embed="rId3">
            <a:extLst>
              <a:ext uri="{28A0092B-C50C-407E-A947-70E740481C1C}">
                <a14:useLocalDpi xmlns:a14="http://schemas.microsoft.com/office/drawing/2010/main" val="0"/>
              </a:ext>
            </a:extLst>
          </a:blip>
          <a:srcRect t="9560" b="13343"/>
          <a:stretch/>
        </p:blipFill>
        <p:spPr bwMode="auto">
          <a:xfrm>
            <a:off x="4493777" y="3783692"/>
            <a:ext cx="3548743" cy="2735944"/>
          </a:xfrm>
          <a:prstGeom prst="rect">
            <a:avLst/>
          </a:prstGeom>
          <a:noFill/>
          <a:extLst>
            <a:ext uri="{909E8E84-426E-40DD-AFC4-6F175D3DCCD1}">
              <a14:hiddenFill xmlns:a14="http://schemas.microsoft.com/office/drawing/2010/main">
                <a:solidFill>
                  <a:srgbClr val="FFFFFF"/>
                </a:solidFill>
              </a14:hiddenFill>
            </a:ext>
          </a:extLst>
        </p:spPr>
      </p:pic>
      <p:pic>
        <p:nvPicPr>
          <p:cNvPr id="22534" name="Picture 6" descr="Image resul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8597" y="3662136"/>
            <a:ext cx="2857500" cy="2857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16434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6400" y="0"/>
            <a:ext cx="10515600" cy="1077686"/>
          </a:xfrm>
        </p:spPr>
        <p:txBody>
          <a:bodyPr/>
          <a:lstStyle/>
          <a:p>
            <a:r>
              <a:rPr lang="en-US" dirty="0"/>
              <a:t>Principal Towns</a:t>
            </a:r>
          </a:p>
        </p:txBody>
      </p:sp>
      <p:sp>
        <p:nvSpPr>
          <p:cNvPr id="3" name="Content Placeholder 2"/>
          <p:cNvSpPr>
            <a:spLocks noGrp="1"/>
          </p:cNvSpPr>
          <p:nvPr>
            <p:ph idx="1"/>
          </p:nvPr>
        </p:nvSpPr>
        <p:spPr>
          <a:xfrm>
            <a:off x="171230" y="1077686"/>
            <a:ext cx="6694715" cy="5437413"/>
          </a:xfrm>
        </p:spPr>
        <p:txBody>
          <a:bodyPr>
            <a:normAutofit/>
          </a:bodyPr>
          <a:lstStyle/>
          <a:p>
            <a:r>
              <a:rPr lang="en-US" dirty="0"/>
              <a:t>The principal cities (population at the 1999 census) are </a:t>
            </a:r>
            <a:r>
              <a:rPr lang="en-US" dirty="0">
                <a:hlinkClick r:id="rId2" tooltip="Rouen"/>
              </a:rPr>
              <a:t>Rouen</a:t>
            </a:r>
            <a:r>
              <a:rPr lang="en-US" dirty="0"/>
              <a:t> (518,316 inhabitants in the metropolitan area), since 2016 the capital of the province, and formerly of Upper Normandy; </a:t>
            </a:r>
            <a:r>
              <a:rPr lang="en-US" dirty="0">
                <a:hlinkClick r:id="rId3" tooltip="Caen"/>
              </a:rPr>
              <a:t>Caen</a:t>
            </a:r>
            <a:r>
              <a:rPr lang="en-US" dirty="0"/>
              <a:t> (420,000 inhabitants in the metropolitan area), formerly the capital of Lower Normandy; </a:t>
            </a:r>
            <a:r>
              <a:rPr lang="en-US" dirty="0">
                <a:hlinkClick r:id="rId4" tooltip="Le Havre"/>
              </a:rPr>
              <a:t>Le Havre</a:t>
            </a:r>
            <a:r>
              <a:rPr lang="en-US" dirty="0"/>
              <a:t> (296,773 inhabitants in the metropolitan area); and </a:t>
            </a:r>
            <a:r>
              <a:rPr lang="en-US" dirty="0">
                <a:hlinkClick r:id="rId5" tooltip="Cherbourg"/>
              </a:rPr>
              <a:t>Cherbourg</a:t>
            </a:r>
            <a:r>
              <a:rPr lang="en-US" dirty="0"/>
              <a:t> (117,855 inhabitants in the metropolitan area).</a:t>
            </a:r>
          </a:p>
        </p:txBody>
      </p:sp>
      <p:pic>
        <p:nvPicPr>
          <p:cNvPr id="12290" name="Picture 2" descr="Image result for map normandy with cities"/>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35317" y="1518557"/>
            <a:ext cx="5235806" cy="37392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424315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3100" y="1193800"/>
            <a:ext cx="11214100" cy="496888"/>
          </a:xfrm>
        </p:spPr>
        <p:txBody>
          <a:bodyPr>
            <a:normAutofit fontScale="90000"/>
          </a:bodyPr>
          <a:lstStyle/>
          <a:p>
            <a:r>
              <a:rPr lang="en-US" sz="5300" dirty="0"/>
              <a:t>Why Normandy is important to all English- speakers and Americans in particular?</a:t>
            </a:r>
            <a:br>
              <a:rPr lang="en-US" dirty="0"/>
            </a:br>
            <a:endParaRPr lang="en-US" dirty="0"/>
          </a:p>
        </p:txBody>
      </p:sp>
      <p:sp>
        <p:nvSpPr>
          <p:cNvPr id="3" name="Content Placeholder 2"/>
          <p:cNvSpPr>
            <a:spLocks noGrp="1"/>
          </p:cNvSpPr>
          <p:nvPr>
            <p:ph idx="1"/>
          </p:nvPr>
        </p:nvSpPr>
        <p:spPr>
          <a:xfrm>
            <a:off x="838200" y="1825624"/>
            <a:ext cx="10515600" cy="4676775"/>
          </a:xfrm>
        </p:spPr>
        <p:txBody>
          <a:bodyPr>
            <a:normAutofit fontScale="92500" lnSpcReduction="20000"/>
          </a:bodyPr>
          <a:lstStyle/>
          <a:p>
            <a:r>
              <a:rPr lang="en-US" dirty="0"/>
              <a:t>Approximately 50% of the approximately 250,000 words in English are of French origin or came into use in English through French</a:t>
            </a:r>
          </a:p>
          <a:p>
            <a:r>
              <a:rPr lang="en-US" dirty="0"/>
              <a:t>William the Conqueror and his friends brought their language and customs to England in 1066 &amp; French remained the language &amp; culture of the upper classes for @ 4 centuries (until the end of the Hundred Years War). Language &amp; culture were permanently interconnected.</a:t>
            </a:r>
          </a:p>
          <a:p>
            <a:r>
              <a:rPr lang="en-US" dirty="0"/>
              <a:t>But, by this time, the animosity between England &amp; France was so great(from trying to sort things out) that either country would do just about anything to get a leg up on the other- including convincing Louis XVI to send generals, guns, ships &amp; money to the Americas to help our Revolution. </a:t>
            </a:r>
          </a:p>
          <a:p>
            <a:r>
              <a:rPr lang="en-US" dirty="0"/>
              <a:t>And Louis would have had the last laugh (England did lose, in large part because of French intervention) if he hadn’t lost his head shortly thereafter (needed to laugh)!</a:t>
            </a:r>
          </a:p>
          <a:p>
            <a:endParaRPr lang="en-US" dirty="0"/>
          </a:p>
        </p:txBody>
      </p:sp>
      <p:pic>
        <p:nvPicPr>
          <p:cNvPr id="2050" name="Picture 2" descr="Image result for william the conqueror invaded Englan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20339108">
            <a:off x="-78114" y="3192225"/>
            <a:ext cx="6628982" cy="3221685"/>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Image result for general lafayette revolutionary wa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26946" y="499446"/>
            <a:ext cx="4562475" cy="5895975"/>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Image result for louis XIV guillotined"/>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34466" y="1193800"/>
            <a:ext cx="3523068" cy="48405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91509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050"/>
                                        </p:tgtEl>
                                        <p:attrNameLst>
                                          <p:attrName>style.visibility</p:attrName>
                                        </p:attrNameLst>
                                      </p:cBhvr>
                                      <p:to>
                                        <p:strVal val="visible"/>
                                      </p:to>
                                    </p:set>
                                  </p:childTnLst>
                                </p:cTn>
                              </p:par>
                            </p:childTnLst>
                          </p:cTn>
                        </p:par>
                        <p:par>
                          <p:cTn id="19" fill="hold">
                            <p:stCondLst>
                              <p:cond delay="0"/>
                            </p:stCondLst>
                            <p:childTnLst>
                              <p:par>
                                <p:cTn id="20" presetID="56" presetClass="path" presetSubtype="0" accel="50000" decel="50000" fill="hold" nodeType="afterEffect">
                                  <p:stCondLst>
                                    <p:cond delay="0"/>
                                  </p:stCondLst>
                                  <p:childTnLst>
                                    <p:animMotion origin="layout" path="M 0.05118 -0.02894 L 0.48073 -0.3926 " pathEditMode="relative" rAng="0" ptsTypes="AA">
                                      <p:cBhvr>
                                        <p:cTn id="21" dur="2000" fill="hold"/>
                                        <p:tgtEl>
                                          <p:spTgt spid="2050"/>
                                        </p:tgtEl>
                                        <p:attrNameLst>
                                          <p:attrName>ppt_x</p:attrName>
                                          <p:attrName>ppt_y</p:attrName>
                                        </p:attrNameLst>
                                      </p:cBhvr>
                                      <p:rCtr x="21471" y="-18194"/>
                                    </p:animMotion>
                                  </p:childTnLst>
                                </p:cTn>
                              </p:par>
                            </p:childTnLst>
                          </p:cTn>
                        </p:par>
                        <p:par>
                          <p:cTn id="22" fill="hold">
                            <p:stCondLst>
                              <p:cond delay="2000"/>
                            </p:stCondLst>
                            <p:childTnLst>
                              <p:par>
                                <p:cTn id="23" presetID="1" presetClass="exit" presetSubtype="0" fill="hold" nodeType="afterEffect">
                                  <p:stCondLst>
                                    <p:cond delay="0"/>
                                  </p:stCondLst>
                                  <p:childTnLst>
                                    <p:set>
                                      <p:cBhvr>
                                        <p:cTn id="24" dur="1" fill="hold">
                                          <p:stCondLst>
                                            <p:cond delay="0"/>
                                          </p:stCondLst>
                                        </p:cTn>
                                        <p:tgtEl>
                                          <p:spTgt spid="2050"/>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3">
                                            <p:txEl>
                                              <p:pRg st="2" end="2"/>
                                            </p:txEl>
                                          </p:spTgt>
                                        </p:tgtEl>
                                        <p:attrNameLst>
                                          <p:attrName>style.visibility</p:attrName>
                                        </p:attrNameLst>
                                      </p:cBhvr>
                                      <p:to>
                                        <p:strVal val="visible"/>
                                      </p:to>
                                    </p:set>
                                    <p:anim calcmode="lin" valueType="num">
                                      <p:cBhvr additive="base">
                                        <p:cTn id="2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9" presetClass="entr" presetSubtype="0" decel="100000" fill="hold" nodeType="clickEffect">
                                  <p:stCondLst>
                                    <p:cond delay="0"/>
                                  </p:stCondLst>
                                  <p:childTnLst>
                                    <p:set>
                                      <p:cBhvr>
                                        <p:cTn id="34" dur="1" fill="hold">
                                          <p:stCondLst>
                                            <p:cond delay="0"/>
                                          </p:stCondLst>
                                        </p:cTn>
                                        <p:tgtEl>
                                          <p:spTgt spid="2052"/>
                                        </p:tgtEl>
                                        <p:attrNameLst>
                                          <p:attrName>style.visibility</p:attrName>
                                        </p:attrNameLst>
                                      </p:cBhvr>
                                      <p:to>
                                        <p:strVal val="visible"/>
                                      </p:to>
                                    </p:set>
                                    <p:anim calcmode="lin" valueType="num">
                                      <p:cBhvr>
                                        <p:cTn id="35" dur="500" fill="hold"/>
                                        <p:tgtEl>
                                          <p:spTgt spid="2052"/>
                                        </p:tgtEl>
                                        <p:attrNameLst>
                                          <p:attrName>ppt_w</p:attrName>
                                        </p:attrNameLst>
                                      </p:cBhvr>
                                      <p:tavLst>
                                        <p:tav tm="0">
                                          <p:val>
                                            <p:fltVal val="0"/>
                                          </p:val>
                                        </p:tav>
                                        <p:tav tm="100000">
                                          <p:val>
                                            <p:strVal val="#ppt_w"/>
                                          </p:val>
                                        </p:tav>
                                      </p:tavLst>
                                    </p:anim>
                                    <p:anim calcmode="lin" valueType="num">
                                      <p:cBhvr>
                                        <p:cTn id="36" dur="500" fill="hold"/>
                                        <p:tgtEl>
                                          <p:spTgt spid="2052"/>
                                        </p:tgtEl>
                                        <p:attrNameLst>
                                          <p:attrName>ppt_h</p:attrName>
                                        </p:attrNameLst>
                                      </p:cBhvr>
                                      <p:tavLst>
                                        <p:tav tm="0">
                                          <p:val>
                                            <p:fltVal val="0"/>
                                          </p:val>
                                        </p:tav>
                                        <p:tav tm="100000">
                                          <p:val>
                                            <p:strVal val="#ppt_h"/>
                                          </p:val>
                                        </p:tav>
                                      </p:tavLst>
                                    </p:anim>
                                    <p:anim calcmode="lin" valueType="num">
                                      <p:cBhvr>
                                        <p:cTn id="37" dur="500" fill="hold"/>
                                        <p:tgtEl>
                                          <p:spTgt spid="2052"/>
                                        </p:tgtEl>
                                        <p:attrNameLst>
                                          <p:attrName>style.rotation</p:attrName>
                                        </p:attrNameLst>
                                      </p:cBhvr>
                                      <p:tavLst>
                                        <p:tav tm="0">
                                          <p:val>
                                            <p:fltVal val="360"/>
                                          </p:val>
                                        </p:tav>
                                        <p:tav tm="100000">
                                          <p:val>
                                            <p:fltVal val="0"/>
                                          </p:val>
                                        </p:tav>
                                      </p:tavLst>
                                    </p:anim>
                                    <p:animEffect transition="in" filter="fade">
                                      <p:cBhvr>
                                        <p:cTn id="38" dur="500"/>
                                        <p:tgtEl>
                                          <p:spTgt spid="2052"/>
                                        </p:tgtEl>
                                      </p:cBhvr>
                                    </p:animEffect>
                                  </p:childTnLst>
                                </p:cTn>
                              </p:par>
                            </p:childTnLst>
                          </p:cTn>
                        </p:par>
                      </p:childTnLst>
                    </p:cTn>
                  </p:par>
                  <p:par>
                    <p:cTn id="39" fill="hold">
                      <p:stCondLst>
                        <p:cond delay="indefinite"/>
                      </p:stCondLst>
                      <p:childTnLst>
                        <p:par>
                          <p:cTn id="40" fill="hold">
                            <p:stCondLst>
                              <p:cond delay="0"/>
                            </p:stCondLst>
                            <p:childTnLst>
                              <p:par>
                                <p:cTn id="41" presetID="1" presetClass="exit" presetSubtype="0" fill="hold" nodeType="clickEffect">
                                  <p:stCondLst>
                                    <p:cond delay="0"/>
                                  </p:stCondLst>
                                  <p:childTnLst>
                                    <p:set>
                                      <p:cBhvr>
                                        <p:cTn id="42" dur="1" fill="hold">
                                          <p:stCondLst>
                                            <p:cond delay="0"/>
                                          </p:stCondLst>
                                        </p:cTn>
                                        <p:tgtEl>
                                          <p:spTgt spid="2052"/>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nodeType="clickEffect">
                                  <p:stCondLst>
                                    <p:cond delay="0"/>
                                  </p:stCondLst>
                                  <p:childTnLst>
                                    <p:set>
                                      <p:cBhvr>
                                        <p:cTn id="46" dur="1" fill="hold">
                                          <p:stCondLst>
                                            <p:cond delay="0"/>
                                          </p:stCondLst>
                                        </p:cTn>
                                        <p:tgtEl>
                                          <p:spTgt spid="3">
                                            <p:txEl>
                                              <p:pRg st="3" end="3"/>
                                            </p:txEl>
                                          </p:spTgt>
                                        </p:tgtEl>
                                        <p:attrNameLst>
                                          <p:attrName>style.visibility</p:attrName>
                                        </p:attrNameLst>
                                      </p:cBhvr>
                                      <p:to>
                                        <p:strVal val="visible"/>
                                      </p:to>
                                    </p:set>
                                    <p:anim calcmode="lin" valueType="num">
                                      <p:cBhvr additive="base">
                                        <p:cTn id="4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2054"/>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2" presetClass="exit" presetSubtype="4" fill="hold" nodeType="clickEffect">
                                  <p:stCondLst>
                                    <p:cond delay="0"/>
                                  </p:stCondLst>
                                  <p:childTnLst>
                                    <p:anim calcmode="lin" valueType="num">
                                      <p:cBhvr additive="base">
                                        <p:cTn id="56" dur="750"/>
                                        <p:tgtEl>
                                          <p:spTgt spid="2054"/>
                                        </p:tgtEl>
                                        <p:attrNameLst>
                                          <p:attrName>ppt_x</p:attrName>
                                        </p:attrNameLst>
                                      </p:cBhvr>
                                      <p:tavLst>
                                        <p:tav tm="0">
                                          <p:val>
                                            <p:strVal val="ppt_x"/>
                                          </p:val>
                                        </p:tav>
                                        <p:tav tm="100000">
                                          <p:val>
                                            <p:strVal val="ppt_x"/>
                                          </p:val>
                                        </p:tav>
                                      </p:tavLst>
                                    </p:anim>
                                    <p:anim calcmode="lin" valueType="num">
                                      <p:cBhvr additive="base">
                                        <p:cTn id="57" dur="750"/>
                                        <p:tgtEl>
                                          <p:spTgt spid="2054"/>
                                        </p:tgtEl>
                                        <p:attrNameLst>
                                          <p:attrName>ppt_y</p:attrName>
                                        </p:attrNameLst>
                                      </p:cBhvr>
                                      <p:tavLst>
                                        <p:tav tm="0">
                                          <p:val>
                                            <p:strVal val="ppt_y"/>
                                          </p:val>
                                        </p:tav>
                                        <p:tav tm="100000">
                                          <p:val>
                                            <p:strVal val="1+ppt_h/2"/>
                                          </p:val>
                                        </p:tav>
                                      </p:tavLst>
                                    </p:anim>
                                    <p:set>
                                      <p:cBhvr>
                                        <p:cTn id="58" dur="1" fill="hold">
                                          <p:stCondLst>
                                            <p:cond delay="749"/>
                                          </p:stCondLst>
                                        </p:cTn>
                                        <p:tgtEl>
                                          <p:spTgt spid="205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3100" y="0"/>
            <a:ext cx="10515600" cy="1325563"/>
          </a:xfrm>
        </p:spPr>
        <p:txBody>
          <a:bodyPr/>
          <a:lstStyle/>
          <a:p>
            <a:r>
              <a:rPr lang="en-US" dirty="0"/>
              <a:t>Rouen</a:t>
            </a:r>
          </a:p>
        </p:txBody>
      </p:sp>
      <p:sp>
        <p:nvSpPr>
          <p:cNvPr id="3" name="Content Placeholder 2"/>
          <p:cNvSpPr>
            <a:spLocks noGrp="1"/>
          </p:cNvSpPr>
          <p:nvPr>
            <p:ph idx="1"/>
          </p:nvPr>
        </p:nvSpPr>
        <p:spPr>
          <a:xfrm>
            <a:off x="180521" y="1000124"/>
            <a:ext cx="9141279" cy="5286376"/>
          </a:xfrm>
        </p:spPr>
        <p:txBody>
          <a:bodyPr>
            <a:normAutofit/>
          </a:bodyPr>
          <a:lstStyle/>
          <a:p>
            <a:r>
              <a:rPr lang="en-US" dirty="0"/>
              <a:t>Rouen is fabled as the city of </a:t>
            </a:r>
            <a:r>
              <a:rPr lang="en-US" dirty="0">
                <a:solidFill>
                  <a:srgbClr val="FF0000"/>
                </a:solidFill>
              </a:rPr>
              <a:t>One Hundred Spires </a:t>
            </a:r>
            <a:r>
              <a:rPr lang="en-US" dirty="0"/>
              <a:t>and the place where French heroine Joan of Arc was burned at the stake. </a:t>
            </a:r>
          </a:p>
          <a:p>
            <a:r>
              <a:rPr lang="en-US" dirty="0"/>
              <a:t>Today, you can see the Joan of Arc Museum and the Joan of Arc church. </a:t>
            </a:r>
          </a:p>
          <a:p>
            <a:r>
              <a:rPr lang="en-US" dirty="0"/>
              <a:t>Additional attractions include a </a:t>
            </a:r>
            <a:r>
              <a:rPr lang="en-US" dirty="0">
                <a:solidFill>
                  <a:srgbClr val="FF0000"/>
                </a:solidFill>
              </a:rPr>
              <a:t>Renaissance-era clock decorating city hal</a:t>
            </a:r>
            <a:r>
              <a:rPr lang="en-US" dirty="0"/>
              <a:t>l, a Museum of Fine Arts and a Museum of Ceramics, which has exhibits showcasing Rouen’s famous faience pottery.( </a:t>
            </a:r>
            <a:r>
              <a:rPr lang="en-US" dirty="0">
                <a:hlinkClick r:id="rId2"/>
              </a:rPr>
              <a:t>http://www.faiences-rouen.com/</a:t>
            </a:r>
            <a:r>
              <a:rPr lang="en-US" dirty="0"/>
              <a:t>)</a:t>
            </a:r>
          </a:p>
          <a:p>
            <a:endParaRPr lang="en-US" dirty="0"/>
          </a:p>
        </p:txBody>
      </p:sp>
      <p:pic>
        <p:nvPicPr>
          <p:cNvPr id="13314" name="Picture 2" descr="Image result for joan of arc burned at the stak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814379" y="263525"/>
            <a:ext cx="2199821" cy="3056728"/>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Image result for faience roue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96539" y="4886325"/>
            <a:ext cx="1480928" cy="1971675"/>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Image result for faience rouen"/>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211408" y="3949700"/>
            <a:ext cx="2891692" cy="2819400"/>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Image result for faience rouen"/>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09453" y="5004594"/>
            <a:ext cx="3136900" cy="1764506"/>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descr="Image result for faience rouen"/>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125308" y="4886325"/>
            <a:ext cx="1969158" cy="19691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7051464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9458" name="Picture 2" descr="Rouen Map - Tourist Attraction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08313" y="128960"/>
            <a:ext cx="9776399" cy="69086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206797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87325"/>
            <a:ext cx="10515600" cy="892175"/>
          </a:xfrm>
        </p:spPr>
        <p:txBody>
          <a:bodyPr/>
          <a:lstStyle/>
          <a:p>
            <a:r>
              <a:rPr lang="en-US" dirty="0" err="1"/>
              <a:t>Cathédrale</a:t>
            </a:r>
            <a:r>
              <a:rPr lang="en-US" dirty="0"/>
              <a:t> de Rouen</a:t>
            </a:r>
          </a:p>
        </p:txBody>
      </p:sp>
      <p:sp>
        <p:nvSpPr>
          <p:cNvPr id="3" name="Content Placeholder 2"/>
          <p:cNvSpPr>
            <a:spLocks noGrp="1"/>
          </p:cNvSpPr>
          <p:nvPr>
            <p:ph idx="1"/>
          </p:nvPr>
        </p:nvSpPr>
        <p:spPr>
          <a:xfrm>
            <a:off x="685800" y="927100"/>
            <a:ext cx="6819900" cy="5930900"/>
          </a:xfrm>
        </p:spPr>
        <p:txBody>
          <a:bodyPr>
            <a:normAutofit fontScale="77500" lnSpcReduction="20000"/>
          </a:bodyPr>
          <a:lstStyle/>
          <a:p>
            <a:r>
              <a:rPr lang="en-US" dirty="0"/>
              <a:t>Even in the so-called “City of 100 Spires” the one crowning this cathedral stands out. Erected in </a:t>
            </a:r>
            <a:r>
              <a:rPr lang="en-US" dirty="0">
                <a:solidFill>
                  <a:srgbClr val="FF0000"/>
                </a:solidFill>
              </a:rPr>
              <a:t>1876</a:t>
            </a:r>
            <a:r>
              <a:rPr lang="en-US" dirty="0"/>
              <a:t>, it’s the highest in France—a cast-iron tour de force rising </a:t>
            </a:r>
            <a:r>
              <a:rPr lang="en-US" dirty="0">
                <a:solidFill>
                  <a:srgbClr val="FF0000"/>
                </a:solidFill>
              </a:rPr>
              <a:t>490 feet </a:t>
            </a:r>
            <a:r>
              <a:rPr lang="en-US" dirty="0"/>
              <a:t>above the crossing.  It held the record for the </a:t>
            </a:r>
            <a:r>
              <a:rPr lang="en-US" altLang="en-US" sz="2900" dirty="0">
                <a:cs typeface="Arial" panose="020B0604020202020204" pitchFamily="34" charset="0"/>
              </a:rPr>
              <a:t>World's tallest structure from </a:t>
            </a:r>
            <a:r>
              <a:rPr lang="en-US" altLang="en-US" sz="2900" dirty="0">
                <a:solidFill>
                  <a:srgbClr val="000000"/>
                </a:solidFill>
                <a:cs typeface="Arial" panose="020B0604020202020204" pitchFamily="34" charset="0"/>
              </a:rPr>
              <a:t>1876—1880 at 151 m. (495 feet)*</a:t>
            </a:r>
            <a:endParaRPr lang="en-US" sz="2900" dirty="0"/>
          </a:p>
          <a:p>
            <a:r>
              <a:rPr lang="en-US" dirty="0"/>
              <a:t>Only the left-hand spire, the </a:t>
            </a:r>
            <a:r>
              <a:rPr lang="en-US" b="1" dirty="0"/>
              <a:t>Tour St-Romain</a:t>
            </a:r>
            <a:r>
              <a:rPr lang="en-US" dirty="0"/>
              <a:t>, survived the flames after a devastating fire in 1200. The rest of the original 12th-century construction was replaced.</a:t>
            </a:r>
          </a:p>
          <a:p>
            <a:r>
              <a:rPr lang="en-US" dirty="0"/>
              <a:t>Construction on the imposing 250-foot steeple on the right, known as the </a:t>
            </a:r>
            <a:r>
              <a:rPr lang="en-US" b="1" dirty="0"/>
              <a:t>Tour de </a:t>
            </a:r>
            <a:r>
              <a:rPr lang="en-US" b="1" dirty="0" err="1"/>
              <a:t>Beurre</a:t>
            </a:r>
            <a:r>
              <a:rPr lang="en-US" dirty="0"/>
              <a:t>, was begun in the 15th century and completed in the 17th, when a group of wealthy citizens donated large sums of money for the privilege of continuing to eat butter during Lent. </a:t>
            </a:r>
          </a:p>
          <a:p>
            <a:r>
              <a:rPr lang="en-US" dirty="0"/>
              <a:t>Interior highlights include the 13th-century choir, with its pointed arcades; vibrant stained glass depicting the crucified Christ (restored after heavy damage during World War II); the first flight of the famous </a:t>
            </a:r>
            <a:r>
              <a:rPr lang="en-US" b="1" dirty="0" err="1"/>
              <a:t>Escalier</a:t>
            </a:r>
            <a:r>
              <a:rPr lang="en-US" b="1" dirty="0"/>
              <a:t> de la </a:t>
            </a:r>
            <a:r>
              <a:rPr lang="en-US" b="1" dirty="0" err="1"/>
              <a:t>Librairie</a:t>
            </a:r>
            <a:r>
              <a:rPr lang="en-US" dirty="0"/>
              <a:t>, which rises from a tiny balcony just to the left of the transept.</a:t>
            </a:r>
          </a:p>
          <a:p>
            <a:pPr marL="0" indent="0">
              <a:buNone/>
            </a:pPr>
            <a:r>
              <a:rPr lang="en-US" dirty="0"/>
              <a:t>* Tour Eiffel -984 feet</a:t>
            </a:r>
          </a:p>
        </p:txBody>
      </p:sp>
      <p:pic>
        <p:nvPicPr>
          <p:cNvPr id="9221" name="Picture 5" descr="File:Cathédrale de rouen vue du gros horlog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03647" y="187325"/>
            <a:ext cx="4788353" cy="6384471"/>
          </a:xfrm>
          <a:prstGeom prst="rect">
            <a:avLst/>
          </a:prstGeom>
          <a:noFill/>
          <a:extLst>
            <a:ext uri="{909E8E84-426E-40DD-AFC4-6F175D3DCCD1}">
              <a14:hiddenFill xmlns:a14="http://schemas.microsoft.com/office/drawing/2010/main">
                <a:solidFill>
                  <a:srgbClr val="FFFFFF"/>
                </a:solidFill>
              </a14:hiddenFill>
            </a:ext>
          </a:extLst>
        </p:spPr>
      </p:pic>
      <p:sp>
        <p:nvSpPr>
          <p:cNvPr id="6" name="Arrow: Right 5"/>
          <p:cNvSpPr/>
          <p:nvPr/>
        </p:nvSpPr>
        <p:spPr>
          <a:xfrm>
            <a:off x="7205980" y="2534920"/>
            <a:ext cx="1021080" cy="19812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4779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additive="base">
                                        <p:cTn id="2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 calcmode="lin" valueType="num">
                                      <p:cBhvr additive="base">
                                        <p:cTn id="2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8194" name="Picture 2" descr="https://upload.wikimedia.org/wikipedia/commons/1/19/Normandie_Seine_Rouen13_tango717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1763" y="0"/>
            <a:ext cx="5964237" cy="6858000"/>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https://upload.wikimedia.org/wikipedia/commons/thumb/3/3d/Notre-Dame_de_Rouen%2C_Nave_20140521_1.jpg/800px-Notre-Dame_de_Rouen%2C_Nave_20140521_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27271" y="0"/>
            <a:ext cx="62484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4835860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Image result for cathedral of rouen escali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8300" y="0"/>
            <a:ext cx="4957763" cy="6858000"/>
          </a:xfrm>
          <a:prstGeom prst="rect">
            <a:avLst/>
          </a:prstGeom>
          <a:noFill/>
          <a:extLst>
            <a:ext uri="{909E8E84-426E-40DD-AFC4-6F175D3DCCD1}">
              <a14:hiddenFill xmlns:a14="http://schemas.microsoft.com/office/drawing/2010/main">
                <a:solidFill>
                  <a:srgbClr val="FFFFFF"/>
                </a:solidFill>
              </a14:hiddenFill>
            </a:ext>
          </a:extLst>
        </p:spPr>
      </p:pic>
      <p:pic>
        <p:nvPicPr>
          <p:cNvPr id="10244" name="Picture 4" descr="http://www.learn.columbia.edu/ma/images/nl/large/ma_nl_cath_int_choir_ful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89763" y="0"/>
            <a:ext cx="4686762" cy="69605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837031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https://upload.wikimedia.org/wikipedia/commons/thumb/3/30/RouenCathedral_Monet_1894.jpg/150px-RouenCathedral_Monet_189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9454" y="0"/>
            <a:ext cx="4372162" cy="6849721"/>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https://upload.wikimedia.org/wikipedia/commons/thumb/2/2c/Claude_Monet_033.jpg/800px-Claude_Monet_03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39037" y="0"/>
            <a:ext cx="4652963" cy="6858000"/>
          </a:xfrm>
          <a:prstGeom prst="rect">
            <a:avLst/>
          </a:prstGeom>
          <a:noFill/>
          <a:extLst>
            <a:ext uri="{909E8E84-426E-40DD-AFC4-6F175D3DCCD1}">
              <a14:hiddenFill xmlns:a14="http://schemas.microsoft.com/office/drawing/2010/main">
                <a:solidFill>
                  <a:srgbClr val="FFFFFF"/>
                </a:solidFill>
              </a14:hiddenFill>
            </a:ext>
          </a:extLst>
        </p:spPr>
      </p:pic>
      <p:pic>
        <p:nvPicPr>
          <p:cNvPr id="7174" name="Picture 6" descr="Claude Monet Painting of Rouen Cathedral"/>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22262" y="0"/>
            <a:ext cx="3996130" cy="5910943"/>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5101616" y="5910944"/>
            <a:ext cx="2437421" cy="646331"/>
          </a:xfrm>
          <a:prstGeom prst="rect">
            <a:avLst/>
          </a:prstGeom>
          <a:noFill/>
        </p:spPr>
        <p:txBody>
          <a:bodyPr wrap="square" rtlCol="0">
            <a:spAutoFit/>
          </a:bodyPr>
          <a:lstStyle/>
          <a:p>
            <a:pPr algn="ctr"/>
            <a:r>
              <a:rPr lang="en-US" dirty="0"/>
              <a:t>Monet’s </a:t>
            </a:r>
          </a:p>
          <a:p>
            <a:pPr algn="ctr"/>
            <a:r>
              <a:rPr lang="en-US" dirty="0"/>
              <a:t>Notre Dame de Rouen</a:t>
            </a:r>
          </a:p>
        </p:txBody>
      </p:sp>
    </p:spTree>
    <p:extLst>
      <p:ext uri="{BB962C8B-B14F-4D97-AF65-F5344CB8AC3E}">
        <p14:creationId xmlns:p14="http://schemas.microsoft.com/office/powerpoint/2010/main" val="319729272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25475"/>
          </a:xfrm>
        </p:spPr>
        <p:txBody>
          <a:bodyPr>
            <a:normAutofit fontScale="90000"/>
          </a:bodyPr>
          <a:lstStyle/>
          <a:p>
            <a:r>
              <a:rPr lang="en-US" dirty="0"/>
              <a:t>Jeanne </a:t>
            </a:r>
            <a:r>
              <a:rPr lang="en-US" dirty="0" err="1"/>
              <a:t>d’Arc</a:t>
            </a:r>
            <a:endParaRPr lang="en-US" dirty="0"/>
          </a:p>
        </p:txBody>
      </p:sp>
      <p:sp>
        <p:nvSpPr>
          <p:cNvPr id="3" name="Content Placeholder 2"/>
          <p:cNvSpPr>
            <a:spLocks noGrp="1"/>
          </p:cNvSpPr>
          <p:nvPr>
            <p:ph idx="1"/>
          </p:nvPr>
        </p:nvSpPr>
        <p:spPr>
          <a:xfrm>
            <a:off x="838200" y="1021556"/>
            <a:ext cx="4566285" cy="5729764"/>
          </a:xfrm>
        </p:spPr>
        <p:txBody>
          <a:bodyPr>
            <a:normAutofit fontScale="70000" lnSpcReduction="20000"/>
          </a:bodyPr>
          <a:lstStyle/>
          <a:p>
            <a:r>
              <a:rPr lang="en-US" dirty="0"/>
              <a:t>Joan of Arc was medieval peasant girl born in </a:t>
            </a:r>
            <a:r>
              <a:rPr lang="en-US" dirty="0" err="1"/>
              <a:t>Domrémy</a:t>
            </a:r>
            <a:r>
              <a:rPr lang="en-US" dirty="0"/>
              <a:t>, France. She started hearing voices that told her that God had chosen her to lead France to victory in its long-running war with England. </a:t>
            </a:r>
          </a:p>
          <a:p>
            <a:r>
              <a:rPr lang="en-US" dirty="0"/>
              <a:t>Joan convinced the embattled dauphin Charles of Valois to allow her to lead a French army to the besieged city of Orléans, where it achieved a momentous victory over the English and their French allies, the Burgundians. </a:t>
            </a:r>
          </a:p>
          <a:p>
            <a:r>
              <a:rPr lang="en-US" dirty="0"/>
              <a:t>After seeing the prince crowned King Charles VII, Joan was captured by Anglo-Burgundian forces, tried for witchcraft and heresy and burned at the stake in 1431, at the age of 19. </a:t>
            </a:r>
          </a:p>
          <a:p>
            <a:r>
              <a:rPr lang="en-US" dirty="0"/>
              <a:t>She was officially canonized in 1920. The Maid of Orléans is an enduring symbol of French unity and nationalism.</a:t>
            </a:r>
          </a:p>
        </p:txBody>
      </p:sp>
      <p:pic>
        <p:nvPicPr>
          <p:cNvPr id="6146" name="Picture 2" descr="http://cdn.history.com/sites/2/2015/03/list-7-facts-joan-of-arc-56459360-E.jpe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40499" y="3689245"/>
            <a:ext cx="5181600" cy="2908041"/>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Image result for joan of arc statue pari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40499" y="123825"/>
            <a:ext cx="2216079" cy="332412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mage result for joan of arc statue roue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432210" y="215899"/>
            <a:ext cx="2493090" cy="33241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218465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Musée</a:t>
            </a:r>
            <a:r>
              <a:rPr lang="en-US" dirty="0"/>
              <a:t> Jeanne </a:t>
            </a:r>
            <a:r>
              <a:rPr lang="en-US" dirty="0" err="1"/>
              <a:t>d’Arc</a:t>
            </a:r>
            <a:endParaRPr lang="en-US" dirty="0"/>
          </a:p>
        </p:txBody>
      </p:sp>
      <p:sp>
        <p:nvSpPr>
          <p:cNvPr id="3" name="Content Placeholder 2"/>
          <p:cNvSpPr>
            <a:spLocks noGrp="1"/>
          </p:cNvSpPr>
          <p:nvPr>
            <p:ph idx="1"/>
          </p:nvPr>
        </p:nvSpPr>
        <p:spPr>
          <a:xfrm>
            <a:off x="482600" y="1419224"/>
            <a:ext cx="7819118" cy="5146675"/>
          </a:xfrm>
        </p:spPr>
        <p:txBody>
          <a:bodyPr>
            <a:normAutofit/>
          </a:bodyPr>
          <a:lstStyle/>
          <a:p>
            <a:r>
              <a:rPr lang="en-US" dirty="0"/>
              <a:t>This museum is set inside the archbishop's palace, where Joan was likely tried and condemned in 1431.</a:t>
            </a:r>
            <a:br>
              <a:rPr lang="en-US" dirty="0"/>
            </a:br>
            <a:endParaRPr lang="en-US" dirty="0"/>
          </a:p>
          <a:p>
            <a:r>
              <a:rPr lang="en-US" dirty="0"/>
              <a:t>It's less of a museum, and more of an immersive, theatre-like experience, where you walk through medieval corridors and watch and hear via headphones the dramatic retelling of Joan's visions, her victories, the trial that sealed her fate, and the mythologizing that followed in the years after her death.</a:t>
            </a:r>
          </a:p>
        </p:txBody>
      </p:sp>
      <p:pic>
        <p:nvPicPr>
          <p:cNvPr id="15362" name="Picture 2" descr="Image result for joan of arc museu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01718" y="112713"/>
            <a:ext cx="3752850" cy="56578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102637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Eglise</a:t>
            </a:r>
            <a:r>
              <a:rPr lang="en-US" dirty="0"/>
              <a:t> Jeanne </a:t>
            </a:r>
            <a:r>
              <a:rPr lang="en-US" dirty="0" err="1"/>
              <a:t>d’Arc</a:t>
            </a:r>
            <a:endParaRPr lang="en-US" dirty="0"/>
          </a:p>
        </p:txBody>
      </p:sp>
      <p:sp>
        <p:nvSpPr>
          <p:cNvPr id="3" name="Content Placeholder 2"/>
          <p:cNvSpPr>
            <a:spLocks noGrp="1"/>
          </p:cNvSpPr>
          <p:nvPr>
            <p:ph idx="1"/>
          </p:nvPr>
        </p:nvSpPr>
        <p:spPr>
          <a:xfrm>
            <a:off x="482600" y="1419225"/>
            <a:ext cx="11110686" cy="1274990"/>
          </a:xfrm>
        </p:spPr>
        <p:txBody>
          <a:bodyPr>
            <a:normAutofit fontScale="92500" lnSpcReduction="20000"/>
          </a:bodyPr>
          <a:lstStyle/>
          <a:p>
            <a:r>
              <a:rPr lang="en-US" dirty="0"/>
              <a:t>Dedicated in 1979, the thrillingly bizarre </a:t>
            </a:r>
            <a:r>
              <a:rPr lang="en-US" dirty="0" err="1"/>
              <a:t>Église</a:t>
            </a:r>
            <a:r>
              <a:rPr lang="en-US" dirty="0"/>
              <a:t> Jeanne </a:t>
            </a:r>
            <a:r>
              <a:rPr lang="en-US" dirty="0" err="1"/>
              <a:t>d'Arc</a:t>
            </a:r>
            <a:r>
              <a:rPr lang="en-US" dirty="0"/>
              <a:t>, with its fish-scale exterior, marks the spot where 19-year-old Joan of Arc was burned at the stake in 1431.</a:t>
            </a:r>
            <a:br>
              <a:rPr lang="en-US" dirty="0"/>
            </a:br>
            <a:endParaRPr lang="en-US" dirty="0"/>
          </a:p>
        </p:txBody>
      </p:sp>
      <p:pic>
        <p:nvPicPr>
          <p:cNvPr id="16388" name="Picture 4" descr="Image result for eglise jeanne d'arc"/>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18442" y="2222047"/>
            <a:ext cx="6464301" cy="44420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9066965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Tour Jeanne </a:t>
            </a:r>
            <a:r>
              <a:rPr lang="en-US" dirty="0" err="1"/>
              <a:t>d’Arc</a:t>
            </a:r>
            <a:endParaRPr lang="en-US" dirty="0"/>
          </a:p>
        </p:txBody>
      </p:sp>
      <p:sp>
        <p:nvSpPr>
          <p:cNvPr id="3" name="Content Placeholder 2"/>
          <p:cNvSpPr>
            <a:spLocks noGrp="1"/>
          </p:cNvSpPr>
          <p:nvPr>
            <p:ph idx="1"/>
          </p:nvPr>
        </p:nvSpPr>
        <p:spPr>
          <a:xfrm>
            <a:off x="838200" y="1825625"/>
            <a:ext cx="6493329" cy="4351338"/>
          </a:xfrm>
        </p:spPr>
        <p:txBody>
          <a:bodyPr/>
          <a:lstStyle/>
          <a:p>
            <a:r>
              <a:rPr lang="en-US" dirty="0"/>
              <a:t>Sole remnant of the early-13th-century castle built by French king Philippe-Auguste. </a:t>
            </a:r>
          </a:p>
          <a:p>
            <a:r>
              <a:rPr lang="en-US" dirty="0"/>
              <a:t>Inside this tower is a small exhibit of documents and models charting the history of this castle.</a:t>
            </a:r>
          </a:p>
          <a:p>
            <a:r>
              <a:rPr lang="en-US" dirty="0"/>
              <a:t>Joan of Arc was tried and held prisoner here in 1430.</a:t>
            </a:r>
          </a:p>
        </p:txBody>
      </p:sp>
      <p:pic>
        <p:nvPicPr>
          <p:cNvPr id="17410" name="Picture 2" descr="Image result for tour joan of arc"/>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39039" y="489857"/>
            <a:ext cx="4408714" cy="63681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916299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716280"/>
            <a:ext cx="10515600" cy="974408"/>
          </a:xfrm>
        </p:spPr>
        <p:txBody>
          <a:bodyPr>
            <a:normAutofit fontScale="90000"/>
          </a:bodyPr>
          <a:lstStyle/>
          <a:p>
            <a:r>
              <a:rPr lang="en-US" dirty="0"/>
              <a:t>Why Normandy is important to all English- speakers and Americans in particular?</a:t>
            </a:r>
            <a:br>
              <a:rPr lang="en-US" dirty="0"/>
            </a:br>
            <a:endParaRPr lang="en-US" dirty="0"/>
          </a:p>
        </p:txBody>
      </p:sp>
      <p:sp>
        <p:nvSpPr>
          <p:cNvPr id="3" name="Content Placeholder 2"/>
          <p:cNvSpPr>
            <a:spLocks noGrp="1"/>
          </p:cNvSpPr>
          <p:nvPr>
            <p:ph idx="1"/>
          </p:nvPr>
        </p:nvSpPr>
        <p:spPr/>
        <p:txBody>
          <a:bodyPr/>
          <a:lstStyle/>
          <a:p>
            <a:r>
              <a:rPr lang="en-US" dirty="0"/>
              <a:t>The success of Operation Overlord in June, 1944 and the Battle of Normandy greatly contributed to our self-esteem and a burgeoning belief of the US as the major world power- at least, in our own hearts &amp; minds.</a:t>
            </a:r>
          </a:p>
          <a:p>
            <a:r>
              <a:rPr lang="en-US" dirty="0"/>
              <a:t>The emotional, grateful, loving greeting of the US soldiers as liberators of Normandy &amp; France, after having just bombed the region into ruin, may have forever influenced our idea of how other nations would greet the same liberation…..</a:t>
            </a:r>
          </a:p>
        </p:txBody>
      </p:sp>
      <p:pic>
        <p:nvPicPr>
          <p:cNvPr id="4098" name="Picture 2" descr="Image result for operation overlord"/>
          <p:cNvPicPr>
            <a:picLocks noChangeAspect="1" noChangeArrowheads="1"/>
          </p:cNvPicPr>
          <p:nvPr/>
        </p:nvPicPr>
        <p:blipFill rotWithShape="1">
          <a:blip r:embed="rId2">
            <a:extLst>
              <a:ext uri="{28A0092B-C50C-407E-A947-70E740481C1C}">
                <a14:useLocalDpi xmlns:a14="http://schemas.microsoft.com/office/drawing/2010/main" val="0"/>
              </a:ext>
            </a:extLst>
          </a:blip>
          <a:srcRect t="10889" b="12222"/>
          <a:stretch/>
        </p:blipFill>
        <p:spPr bwMode="auto">
          <a:xfrm>
            <a:off x="3000017" y="3271743"/>
            <a:ext cx="6191966" cy="3570700"/>
          </a:xfrm>
          <a:prstGeom prst="rect">
            <a:avLst/>
          </a:prstGeom>
          <a:noFill/>
          <a:extLst>
            <a:ext uri="{909E8E84-426E-40DD-AFC4-6F175D3DCCD1}">
              <a14:hiddenFill xmlns:a14="http://schemas.microsoft.com/office/drawing/2010/main">
                <a:solidFill>
                  <a:srgbClr val="FFFFFF"/>
                </a:solidFill>
              </a14:hiddenFill>
            </a:ext>
          </a:extLst>
        </p:spPr>
      </p:pic>
      <p:grpSp>
        <p:nvGrpSpPr>
          <p:cNvPr id="4" name="Group 3"/>
          <p:cNvGrpSpPr/>
          <p:nvPr/>
        </p:nvGrpSpPr>
        <p:grpSpPr>
          <a:xfrm>
            <a:off x="324921" y="468678"/>
            <a:ext cx="12019479" cy="6389322"/>
            <a:chOff x="172521" y="385652"/>
            <a:chExt cx="12019479" cy="6389322"/>
          </a:xfrm>
        </p:grpSpPr>
        <p:pic>
          <p:nvPicPr>
            <p:cNvPr id="4100" name="Picture 4" descr="Image result for greeted as liberator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95750" y="2207577"/>
              <a:ext cx="8096250" cy="3810000"/>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Image result for us soldiers greeted by french"/>
            <p:cNvPicPr>
              <a:picLocks noChangeAspect="1" noChangeArrowheads="1"/>
            </p:cNvPicPr>
            <p:nvPr/>
          </p:nvPicPr>
          <p:blipFill rotWithShape="1">
            <a:blip r:embed="rId4">
              <a:extLst>
                <a:ext uri="{28A0092B-C50C-407E-A947-70E740481C1C}">
                  <a14:useLocalDpi xmlns:a14="http://schemas.microsoft.com/office/drawing/2010/main" val="0"/>
                </a:ext>
              </a:extLst>
            </a:blip>
            <a:srcRect b="3185"/>
            <a:stretch/>
          </p:blipFill>
          <p:spPr bwMode="auto">
            <a:xfrm>
              <a:off x="172521" y="385652"/>
              <a:ext cx="4045267" cy="6389322"/>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9832621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nodeType="clickEffect">
                                  <p:stCondLst>
                                    <p:cond delay="0"/>
                                  </p:stCondLst>
                                  <p:childTnLst>
                                    <p:set>
                                      <p:cBhvr>
                                        <p:cTn id="12" dur="1" fill="hold">
                                          <p:stCondLst>
                                            <p:cond delay="0"/>
                                          </p:stCondLst>
                                        </p:cTn>
                                        <p:tgtEl>
                                          <p:spTgt spid="4098"/>
                                        </p:tgtEl>
                                        <p:attrNameLst>
                                          <p:attrName>style.visibility</p:attrName>
                                        </p:attrNameLst>
                                      </p:cBhvr>
                                      <p:to>
                                        <p:strVal val="visible"/>
                                      </p:to>
                                    </p:set>
                                    <p:anim calcmode="lin" valueType="num">
                                      <p:cBhvr additive="base">
                                        <p:cTn id="13" dur="500" fill="hold"/>
                                        <p:tgtEl>
                                          <p:spTgt spid="4098"/>
                                        </p:tgtEl>
                                        <p:attrNameLst>
                                          <p:attrName>ppt_x</p:attrName>
                                        </p:attrNameLst>
                                      </p:cBhvr>
                                      <p:tavLst>
                                        <p:tav tm="0">
                                          <p:val>
                                            <p:strVal val="#ppt_x"/>
                                          </p:val>
                                        </p:tav>
                                        <p:tav tm="100000">
                                          <p:val>
                                            <p:strVal val="#ppt_x"/>
                                          </p:val>
                                        </p:tav>
                                      </p:tavLst>
                                    </p:anim>
                                    <p:anim calcmode="lin" valueType="num">
                                      <p:cBhvr additive="base">
                                        <p:cTn id="14" dur="500" fill="hold"/>
                                        <p:tgtEl>
                                          <p:spTgt spid="4098"/>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nodeType="clickEffect">
                                  <p:stCondLst>
                                    <p:cond delay="0"/>
                                  </p:stCondLst>
                                  <p:childTnLst>
                                    <p:set>
                                      <p:cBhvr>
                                        <p:cTn id="18" dur="1" fill="hold">
                                          <p:stCondLst>
                                            <p:cond delay="0"/>
                                          </p:stCondLst>
                                        </p:cTn>
                                        <p:tgtEl>
                                          <p:spTgt spid="4098"/>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3">
                                            <p:txEl>
                                              <p:pRg st="1" end="1"/>
                                            </p:txEl>
                                          </p:spTgt>
                                        </p:tgtEl>
                                        <p:attrNameLst>
                                          <p:attrName>style.visibility</p:attrName>
                                        </p:attrNameLst>
                                      </p:cBhvr>
                                      <p:to>
                                        <p:strVal val="visible"/>
                                      </p:to>
                                    </p:set>
                                    <p:anim calcmode="lin" valueType="num">
                                      <p:cBhvr additive="base">
                                        <p:cTn id="2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fade">
                                      <p:cBhvr>
                                        <p:cTn id="29" dur="1000"/>
                                        <p:tgtEl>
                                          <p:spTgt spid="4"/>
                                        </p:tgtEl>
                                      </p:cBhvr>
                                    </p:animEffect>
                                    <p:anim calcmode="lin" valueType="num">
                                      <p:cBhvr>
                                        <p:cTn id="30" dur="1000" fill="hold"/>
                                        <p:tgtEl>
                                          <p:spTgt spid="4"/>
                                        </p:tgtEl>
                                        <p:attrNameLst>
                                          <p:attrName>ppt_x</p:attrName>
                                        </p:attrNameLst>
                                      </p:cBhvr>
                                      <p:tavLst>
                                        <p:tav tm="0">
                                          <p:val>
                                            <p:strVal val="#ppt_x"/>
                                          </p:val>
                                        </p:tav>
                                        <p:tav tm="100000">
                                          <p:val>
                                            <p:strVal val="#ppt_x"/>
                                          </p:val>
                                        </p:tav>
                                      </p:tavLst>
                                    </p:anim>
                                    <p:anim calcmode="lin" valueType="num">
                                      <p:cBhvr>
                                        <p:cTn id="3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761546"/>
          </a:xfrm>
        </p:spPr>
        <p:txBody>
          <a:bodyPr/>
          <a:lstStyle/>
          <a:p>
            <a:r>
              <a:rPr lang="en-US" dirty="0"/>
              <a:t>Rouen: Gros </a:t>
            </a:r>
            <a:r>
              <a:rPr lang="en-US" dirty="0" err="1"/>
              <a:t>Horloge</a:t>
            </a:r>
            <a:endParaRPr lang="en-US" dirty="0"/>
          </a:p>
        </p:txBody>
      </p:sp>
      <p:sp>
        <p:nvSpPr>
          <p:cNvPr id="3" name="Content Placeholder 2"/>
          <p:cNvSpPr>
            <a:spLocks noGrp="1"/>
          </p:cNvSpPr>
          <p:nvPr>
            <p:ph idx="1"/>
          </p:nvPr>
        </p:nvSpPr>
        <p:spPr>
          <a:xfrm>
            <a:off x="544285" y="1126672"/>
            <a:ext cx="10515600" cy="1629228"/>
          </a:xfrm>
        </p:spPr>
        <p:txBody>
          <a:bodyPr>
            <a:normAutofit/>
          </a:bodyPr>
          <a:lstStyle/>
          <a:p>
            <a:r>
              <a:rPr lang="en-US" dirty="0"/>
              <a:t>Spanning rue du Gros </a:t>
            </a:r>
            <a:r>
              <a:rPr lang="en-US" dirty="0" err="1"/>
              <a:t>Horloge</a:t>
            </a:r>
            <a:r>
              <a:rPr lang="en-US" dirty="0"/>
              <a:t>, the Great Clock’s Renaissance archway has a gilded, one-handed medieval clock face on each side. High above, a Gothic belfry, reached via spiral stairs, affords spectacular views. </a:t>
            </a:r>
          </a:p>
        </p:txBody>
      </p:sp>
      <p:pic>
        <p:nvPicPr>
          <p:cNvPr id="18434" name="Picture 2" descr="Image result for rouen bell tow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7528" y="2755900"/>
            <a:ext cx="5203372" cy="3902529"/>
          </a:xfrm>
          <a:prstGeom prst="rect">
            <a:avLst/>
          </a:prstGeom>
          <a:noFill/>
          <a:extLst>
            <a:ext uri="{909E8E84-426E-40DD-AFC4-6F175D3DCCD1}">
              <a14:hiddenFill xmlns:a14="http://schemas.microsoft.com/office/drawing/2010/main">
                <a:solidFill>
                  <a:srgbClr val="FFFFFF"/>
                </a:solidFill>
              </a14:hiddenFill>
            </a:ext>
          </a:extLst>
        </p:spPr>
      </p:pic>
      <p:pic>
        <p:nvPicPr>
          <p:cNvPr id="18436" name="Picture 4" descr="Image result for rouen bell tow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37307" y="2755900"/>
            <a:ext cx="5191835" cy="39025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4036811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Giverny</a:t>
            </a:r>
            <a:endParaRPr lang="en-US" dirty="0"/>
          </a:p>
        </p:txBody>
      </p:sp>
      <p:sp>
        <p:nvSpPr>
          <p:cNvPr id="3" name="Content Placeholder 2"/>
          <p:cNvSpPr>
            <a:spLocks noGrp="1"/>
          </p:cNvSpPr>
          <p:nvPr>
            <p:ph idx="1"/>
          </p:nvPr>
        </p:nvSpPr>
        <p:spPr/>
        <p:txBody>
          <a:bodyPr/>
          <a:lstStyle/>
          <a:p>
            <a:endParaRPr lang="en-US" dirty="0"/>
          </a:p>
        </p:txBody>
      </p:sp>
      <p:pic>
        <p:nvPicPr>
          <p:cNvPr id="16386" name="Picture 2" descr="Giverny - Monet's garde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1690688"/>
            <a:ext cx="2660584" cy="4629416"/>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Loire Valley Map"/>
          <p:cNvPicPr>
            <a:picLocks noChangeAspect="1" noChangeArrowheads="1"/>
          </p:cNvPicPr>
          <p:nvPr/>
        </p:nvPicPr>
        <p:blipFill rotWithShape="1">
          <a:blip r:embed="rId3">
            <a:extLst>
              <a:ext uri="{28A0092B-C50C-407E-A947-70E740481C1C}">
                <a14:useLocalDpi xmlns:a14="http://schemas.microsoft.com/office/drawing/2010/main" val="0"/>
              </a:ext>
            </a:extLst>
          </a:blip>
          <a:srcRect b="2509"/>
          <a:stretch/>
        </p:blipFill>
        <p:spPr bwMode="auto">
          <a:xfrm>
            <a:off x="3962400" y="365125"/>
            <a:ext cx="8013700" cy="5954979"/>
          </a:xfrm>
          <a:prstGeom prst="rect">
            <a:avLst/>
          </a:prstGeom>
          <a:noFill/>
          <a:extLst>
            <a:ext uri="{909E8E84-426E-40DD-AFC4-6F175D3DCCD1}">
              <a14:hiddenFill xmlns:a14="http://schemas.microsoft.com/office/drawing/2010/main">
                <a:solidFill>
                  <a:srgbClr val="FFFFFF"/>
                </a:solidFill>
              </a14:hiddenFill>
            </a:ext>
          </a:extLst>
        </p:spPr>
      </p:pic>
      <p:sp>
        <p:nvSpPr>
          <p:cNvPr id="4" name="Arrow: Right 3"/>
          <p:cNvSpPr/>
          <p:nvPr/>
        </p:nvSpPr>
        <p:spPr>
          <a:xfrm rot="820708">
            <a:off x="2782197" y="2312900"/>
            <a:ext cx="8390010" cy="22501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417813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599" y="293749"/>
            <a:ext cx="10833100" cy="1325563"/>
          </a:xfrm>
        </p:spPr>
        <p:txBody>
          <a:bodyPr/>
          <a:lstStyle/>
          <a:p>
            <a:r>
              <a:rPr lang="en-US" dirty="0" err="1"/>
              <a:t>Giverny</a:t>
            </a:r>
            <a:r>
              <a:rPr lang="en-US" dirty="0"/>
              <a:t>: home of Claude Monet</a:t>
            </a:r>
          </a:p>
        </p:txBody>
      </p:sp>
      <p:pic>
        <p:nvPicPr>
          <p:cNvPr id="8194" name="Picture 2" descr="https://upload.wikimedia.org/wikipedia/commons/7/7d/Monet%27s_house_in_Giverny.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60129" y="21205"/>
            <a:ext cx="4631871" cy="347390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https://upload.wikimedia.org/wikipedia/commons/thumb/6/61/Giverny.jpg/800px-Giverny.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62407" y="3217419"/>
            <a:ext cx="2729593" cy="3640581"/>
          </a:xfrm>
          <a:prstGeom prst="rect">
            <a:avLst/>
          </a:prstGeom>
          <a:noFill/>
          <a:extLst>
            <a:ext uri="{909E8E84-426E-40DD-AFC4-6F175D3DCCD1}">
              <a14:hiddenFill xmlns:a14="http://schemas.microsoft.com/office/drawing/2010/main">
                <a:solidFill>
                  <a:srgbClr val="FFFFFF"/>
                </a:solidFill>
              </a14:hiddenFill>
            </a:ext>
          </a:extLst>
        </p:spPr>
      </p:pic>
      <p:pic>
        <p:nvPicPr>
          <p:cNvPr id="8198" name="Picture 6" descr="https://upload.wikimedia.org/wikipedia/commons/a/a4/Claude_Monet_1899_Nadar_crop.jpg"/>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7140805" y="3758202"/>
            <a:ext cx="2128054" cy="2836703"/>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228599" y="1447800"/>
            <a:ext cx="7048501" cy="4524315"/>
          </a:xfrm>
          <a:prstGeom prst="rect">
            <a:avLst/>
          </a:prstGeom>
        </p:spPr>
        <p:txBody>
          <a:bodyPr wrap="square">
            <a:spAutoFit/>
          </a:bodyPr>
          <a:lstStyle/>
          <a:p>
            <a:pPr marL="342900" indent="-342900">
              <a:buFont typeface="Arial" panose="020B0604020202020204" pitchFamily="34" charset="0"/>
              <a:buChar char="•"/>
            </a:pPr>
            <a:r>
              <a:rPr lang="en-US" sz="2400" dirty="0">
                <a:solidFill>
                  <a:srgbClr val="252525"/>
                </a:solidFill>
                <a:latin typeface="Arial" panose="020B0604020202020204" pitchFamily="34" charset="0"/>
              </a:rPr>
              <a:t>Claude Monet noticed the village of </a:t>
            </a:r>
            <a:r>
              <a:rPr lang="en-US" sz="2400" dirty="0" err="1">
                <a:solidFill>
                  <a:srgbClr val="252525"/>
                </a:solidFill>
                <a:latin typeface="Arial" panose="020B0604020202020204" pitchFamily="34" charset="0"/>
              </a:rPr>
              <a:t>Giverny</a:t>
            </a:r>
            <a:endParaRPr lang="en-US" sz="2400" dirty="0">
              <a:solidFill>
                <a:srgbClr val="252525"/>
              </a:solidFill>
              <a:latin typeface="Arial" panose="020B0604020202020204" pitchFamily="34" charset="0"/>
            </a:endParaRPr>
          </a:p>
          <a:p>
            <a:r>
              <a:rPr lang="en-US" sz="2400" dirty="0">
                <a:solidFill>
                  <a:srgbClr val="252525"/>
                </a:solidFill>
                <a:latin typeface="Arial" panose="020B0604020202020204" pitchFamily="34" charset="0"/>
              </a:rPr>
              <a:t>     while looking out of a train window (he was </a:t>
            </a:r>
          </a:p>
          <a:p>
            <a:r>
              <a:rPr lang="en-US" sz="2400" dirty="0">
                <a:solidFill>
                  <a:srgbClr val="252525"/>
                </a:solidFill>
                <a:latin typeface="Arial" panose="020B0604020202020204" pitchFamily="34" charset="0"/>
              </a:rPr>
              <a:t>     raised in Le Havre and studied in </a:t>
            </a:r>
            <a:r>
              <a:rPr lang="en-US" sz="2400" dirty="0" err="1">
                <a:solidFill>
                  <a:srgbClr val="252525"/>
                </a:solidFill>
                <a:latin typeface="Arial" panose="020B0604020202020204" pitchFamily="34" charset="0"/>
              </a:rPr>
              <a:t>Honfleur</a:t>
            </a:r>
            <a:r>
              <a:rPr lang="en-US" sz="2400" dirty="0">
                <a:solidFill>
                  <a:srgbClr val="252525"/>
                </a:solidFill>
                <a:latin typeface="Arial" panose="020B0604020202020204" pitchFamily="34" charset="0"/>
              </a:rPr>
              <a:t>). </a:t>
            </a:r>
          </a:p>
          <a:p>
            <a:pPr marL="285750" indent="-285750">
              <a:buFont typeface="Arial" panose="020B0604020202020204" pitchFamily="34" charset="0"/>
              <a:buChar char="•"/>
            </a:pPr>
            <a:r>
              <a:rPr lang="en-US" sz="2400" dirty="0">
                <a:solidFill>
                  <a:srgbClr val="252525"/>
                </a:solidFill>
                <a:latin typeface="Arial" panose="020B0604020202020204" pitchFamily="34" charset="0"/>
              </a:rPr>
              <a:t>He made up his mind to move there and rented a house in 1883. </a:t>
            </a:r>
          </a:p>
          <a:p>
            <a:pPr marL="285750" indent="-285750">
              <a:buFont typeface="Arial" panose="020B0604020202020204" pitchFamily="34" charset="0"/>
              <a:buChar char="•"/>
            </a:pPr>
            <a:r>
              <a:rPr lang="en-US" sz="2400" dirty="0">
                <a:solidFill>
                  <a:srgbClr val="252525"/>
                </a:solidFill>
                <a:latin typeface="Arial" panose="020B0604020202020204" pitchFamily="34" charset="0"/>
              </a:rPr>
              <a:t>In 1890, he had enough money to buy the house and land &amp; set out to create the magnificent gardens he wanted to paint. </a:t>
            </a:r>
          </a:p>
          <a:p>
            <a:pPr marL="285750" indent="-285750">
              <a:buFont typeface="Arial" panose="020B0604020202020204" pitchFamily="34" charset="0"/>
              <a:buChar char="•"/>
            </a:pPr>
            <a:r>
              <a:rPr lang="en-US" sz="2400" dirty="0">
                <a:solidFill>
                  <a:srgbClr val="252525"/>
                </a:solidFill>
                <a:latin typeface="Arial" panose="020B0604020202020204" pitchFamily="34" charset="0"/>
              </a:rPr>
              <a:t>Monet lived in the house with its pink crushed brick façade from 1883 until his death in 1926.</a:t>
            </a:r>
          </a:p>
          <a:p>
            <a:pPr marL="285750" indent="-285750">
              <a:buFont typeface="Arial" panose="020B0604020202020204" pitchFamily="34" charset="0"/>
              <a:buChar char="•"/>
            </a:pPr>
            <a:r>
              <a:rPr lang="en-US" sz="2400" dirty="0">
                <a:solidFill>
                  <a:srgbClr val="252525"/>
                </a:solidFill>
                <a:latin typeface="Arial" panose="020B0604020202020204" pitchFamily="34" charset="0"/>
              </a:rPr>
              <a:t> He and many members of his family are interred in the village cemetery.</a:t>
            </a:r>
            <a:endParaRPr lang="en-US" sz="2400" b="0" i="0" dirty="0">
              <a:solidFill>
                <a:srgbClr val="252525"/>
              </a:solidFill>
              <a:effectLst/>
              <a:latin typeface="Arial" panose="020B0604020202020204" pitchFamily="34" charset="0"/>
            </a:endParaRPr>
          </a:p>
        </p:txBody>
      </p:sp>
    </p:spTree>
    <p:extLst>
      <p:ext uri="{BB962C8B-B14F-4D97-AF65-F5344CB8AC3E}">
        <p14:creationId xmlns:p14="http://schemas.microsoft.com/office/powerpoint/2010/main" val="26379410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 calcmode="lin" valueType="num">
                                      <p:cBhvr additive="base">
                                        <p:cTn id="11"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 calcmode="lin" valueType="num">
                                      <p:cBhvr additive="base">
                                        <p:cTn id="15"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4">
                                            <p:txEl>
                                              <p:pRg st="3" end="3"/>
                                            </p:txEl>
                                          </p:spTgt>
                                        </p:tgtEl>
                                        <p:attrNameLst>
                                          <p:attrName>style.visibility</p:attrName>
                                        </p:attrNameLst>
                                      </p:cBhvr>
                                      <p:to>
                                        <p:strVal val="visible"/>
                                      </p:to>
                                    </p:set>
                                    <p:anim calcmode="lin" valueType="num">
                                      <p:cBhvr additive="base">
                                        <p:cTn id="21"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 calcmode="lin" valueType="num">
                                      <p:cBhvr additive="base">
                                        <p:cTn id="27"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4">
                                            <p:txEl>
                                              <p:pRg st="5" end="5"/>
                                            </p:txEl>
                                          </p:spTgt>
                                        </p:tgtEl>
                                        <p:attrNameLst>
                                          <p:attrName>style.visibility</p:attrName>
                                        </p:attrNameLst>
                                      </p:cBhvr>
                                      <p:to>
                                        <p:strVal val="visible"/>
                                      </p:to>
                                    </p:set>
                                    <p:anim calcmode="lin" valueType="num">
                                      <p:cBhvr additive="base">
                                        <p:cTn id="33"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4">
                                            <p:txEl>
                                              <p:pRg st="6" end="6"/>
                                            </p:txEl>
                                          </p:spTgt>
                                        </p:tgtEl>
                                        <p:attrNameLst>
                                          <p:attrName>style.visibility</p:attrName>
                                        </p:attrNameLst>
                                      </p:cBhvr>
                                      <p:to>
                                        <p:strVal val="visible"/>
                                      </p:to>
                                    </p:set>
                                    <p:anim calcmode="lin" valueType="num">
                                      <p:cBhvr additive="base">
                                        <p:cTn id="39" dur="500" fill="hold"/>
                                        <p:tgtEl>
                                          <p:spTgt spid="4">
                                            <p:txEl>
                                              <p:pRg st="6" end="6"/>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4">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10242" name="Picture 2" descr="https://upload.wikimedia.org/wikipedia/commons/thumb/f/f6/Giverny_2005.JPG/1280px-Giverny_200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0" y="0"/>
            <a:ext cx="9144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https://upload.wikimedia.org/wikipedia/commons/0/00/Claude_Monet-Waterlilie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3002" y="365125"/>
            <a:ext cx="3180196" cy="3122952"/>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a:blip r:embed="rId4"/>
          <a:stretch>
            <a:fillRect/>
          </a:stretch>
        </p:blipFill>
        <p:spPr>
          <a:xfrm>
            <a:off x="191502" y="4341812"/>
            <a:ext cx="3503196" cy="2175669"/>
          </a:xfrm>
          <a:prstGeom prst="rect">
            <a:avLst/>
          </a:prstGeom>
        </p:spPr>
      </p:pic>
    </p:spTree>
    <p:extLst>
      <p:ext uri="{BB962C8B-B14F-4D97-AF65-F5344CB8AC3E}">
        <p14:creationId xmlns:p14="http://schemas.microsoft.com/office/powerpoint/2010/main" val="52551302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8972" y="212272"/>
            <a:ext cx="10515600" cy="663575"/>
          </a:xfrm>
        </p:spPr>
        <p:txBody>
          <a:bodyPr>
            <a:normAutofit fontScale="90000"/>
          </a:bodyPr>
          <a:lstStyle/>
          <a:p>
            <a:r>
              <a:rPr lang="en-US" dirty="0"/>
              <a:t>Caen</a:t>
            </a:r>
          </a:p>
        </p:txBody>
      </p:sp>
      <p:sp>
        <p:nvSpPr>
          <p:cNvPr id="3" name="Content Placeholder 2"/>
          <p:cNvSpPr>
            <a:spLocks noGrp="1"/>
          </p:cNvSpPr>
          <p:nvPr>
            <p:ph idx="1"/>
          </p:nvPr>
        </p:nvSpPr>
        <p:spPr>
          <a:xfrm>
            <a:off x="228600" y="1079500"/>
            <a:ext cx="7531100" cy="5499100"/>
          </a:xfrm>
        </p:spPr>
        <p:txBody>
          <a:bodyPr>
            <a:normAutofit/>
          </a:bodyPr>
          <a:lstStyle/>
          <a:p>
            <a:r>
              <a:rPr lang="en-US" dirty="0"/>
              <a:t>Founded by William the Conqueror in the 11th century, Caen was 80% destroyed during the 1944 Battle of Normandy. </a:t>
            </a:r>
          </a:p>
          <a:p>
            <a:r>
              <a:rPr lang="en-US" dirty="0"/>
              <a:t>Even though much of Caen was rebuilt in the 1950s and ’60s in the utilitarian style in vogue at the time, the city offers visitors much to see: a walled medieval château, two ancient abbeys and several excellent museums, including a groundbreaking museum of peace.</a:t>
            </a:r>
          </a:p>
          <a:p>
            <a:r>
              <a:rPr lang="en-US" dirty="0"/>
              <a:t>Caen is also a fantastic starting point to explore the sites of the Normandy Landings with guided beach tours.</a:t>
            </a:r>
          </a:p>
        </p:txBody>
      </p:sp>
      <p:pic>
        <p:nvPicPr>
          <p:cNvPr id="4" name="Picture 4" descr="Map of Normandy"/>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13668" y="283029"/>
            <a:ext cx="3314632" cy="266337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https://upload.wikimedia.org/wikipedia/commons/e/e6/Caen_in_ruin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10739" y="3097327"/>
            <a:ext cx="4150961" cy="34812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84524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88975"/>
          </a:xfrm>
        </p:spPr>
        <p:txBody>
          <a:bodyPr>
            <a:normAutofit fontScale="90000"/>
          </a:bodyPr>
          <a:lstStyle/>
          <a:p>
            <a:r>
              <a:rPr lang="en-US" dirty="0"/>
              <a:t>Caen: </a:t>
            </a:r>
            <a:r>
              <a:rPr lang="en-US" dirty="0" err="1"/>
              <a:t>Abbaye</a:t>
            </a:r>
            <a:r>
              <a:rPr lang="en-US" dirty="0"/>
              <a:t> aux Hommes</a:t>
            </a:r>
          </a:p>
        </p:txBody>
      </p:sp>
      <p:sp>
        <p:nvSpPr>
          <p:cNvPr id="3" name="Content Placeholder 2"/>
          <p:cNvSpPr>
            <a:spLocks noGrp="1"/>
          </p:cNvSpPr>
          <p:nvPr>
            <p:ph idx="1"/>
          </p:nvPr>
        </p:nvSpPr>
        <p:spPr>
          <a:xfrm>
            <a:off x="838200" y="1054100"/>
            <a:ext cx="6540500" cy="5676900"/>
          </a:xfrm>
        </p:spPr>
        <p:txBody>
          <a:bodyPr>
            <a:normAutofit fontScale="77500" lnSpcReduction="20000"/>
          </a:bodyPr>
          <a:lstStyle/>
          <a:p>
            <a:r>
              <a:rPr lang="en-US" dirty="0"/>
              <a:t>Caen’s most important medieval site is the Men’s Abbey – now city hall. </a:t>
            </a:r>
          </a:p>
          <a:p>
            <a:r>
              <a:rPr lang="en-US" dirty="0"/>
              <a:t>The Abbey was built in 1063 by William the Conqueror as an act of redemption for the irregularity of his marriage to Matilda of Flanders, his distant cousin. The pope had forbidden the marriage.</a:t>
            </a:r>
          </a:p>
          <a:p>
            <a:r>
              <a:rPr lang="en-US" dirty="0"/>
              <a:t>Next door is </a:t>
            </a:r>
            <a:r>
              <a:rPr lang="en-US" dirty="0" err="1"/>
              <a:t>Église</a:t>
            </a:r>
            <a:r>
              <a:rPr lang="en-US" dirty="0"/>
              <a:t> St-Étienne (St Stephen’s Church), where one finds William the Conqueror’s rebuilt tomb. It now contains only his thigh-bone, having been destroyed by a Calvinist mob in the 16th century and, in 1793, by fevered revolutionaries. </a:t>
            </a:r>
          </a:p>
          <a:p>
            <a:r>
              <a:rPr lang="en-US" dirty="0"/>
              <a:t>The Church of St. Stephen, a chef d'oeuvre of Norman Romanesque architecture, influenced the construction of abbeys in England, in particular with its three levels of elevation and its harmonic façade. The chancel, altered during the 13th Century in a Gothic style, is in perfect harmony with the nave, and has, since 1087, sheltered William's tomb. </a:t>
            </a:r>
          </a:p>
          <a:p>
            <a:endParaRPr lang="en-US" dirty="0"/>
          </a:p>
        </p:txBody>
      </p:sp>
      <p:pic>
        <p:nvPicPr>
          <p:cNvPr id="9220" name="Picture 4" descr="Image result for grave of william the conquero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0" y="0"/>
            <a:ext cx="4572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070162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5687" y="182563"/>
            <a:ext cx="10515600" cy="688975"/>
          </a:xfrm>
        </p:spPr>
        <p:txBody>
          <a:bodyPr>
            <a:normAutofit fontScale="90000"/>
          </a:bodyPr>
          <a:lstStyle/>
          <a:p>
            <a:r>
              <a:rPr lang="en-US" dirty="0"/>
              <a:t>Caen: </a:t>
            </a:r>
            <a:r>
              <a:rPr lang="en-US" dirty="0" err="1"/>
              <a:t>Abbaye</a:t>
            </a:r>
            <a:r>
              <a:rPr lang="en-US" dirty="0"/>
              <a:t> aux Hommes</a:t>
            </a:r>
          </a:p>
        </p:txBody>
      </p:sp>
      <p:sp>
        <p:nvSpPr>
          <p:cNvPr id="3" name="Content Placeholder 2"/>
          <p:cNvSpPr>
            <a:spLocks noGrp="1"/>
          </p:cNvSpPr>
          <p:nvPr>
            <p:ph idx="1"/>
          </p:nvPr>
        </p:nvSpPr>
        <p:spPr>
          <a:xfrm>
            <a:off x="315687" y="1054100"/>
            <a:ext cx="6117772" cy="5499100"/>
          </a:xfrm>
        </p:spPr>
        <p:txBody>
          <a:bodyPr>
            <a:normAutofit fontScale="92500" lnSpcReduction="10000"/>
          </a:bodyPr>
          <a:lstStyle/>
          <a:p>
            <a:r>
              <a:rPr lang="en-US" dirty="0"/>
              <a:t>In 1790, the Revolution chased the monks from their monastery. </a:t>
            </a:r>
          </a:p>
          <a:p>
            <a:r>
              <a:rPr lang="en-US" dirty="0"/>
              <a:t>In 1802, the abbey church became the parish church, and, two years later, the convent buildings were to become a boys' high school.</a:t>
            </a:r>
          </a:p>
          <a:p>
            <a:r>
              <a:rPr lang="en-US" dirty="0"/>
              <a:t> During the summer of 1944, the high school and the church provided refuge for the citizens of Caen and survived the bombings intact. </a:t>
            </a:r>
          </a:p>
          <a:p>
            <a:r>
              <a:rPr lang="en-US" dirty="0"/>
              <a:t>In 1961, the Malherbe High School left the site for a more modern building, handing the building over to the city council staff. In January 1965, the former Men's Abbey became the city hall.</a:t>
            </a:r>
          </a:p>
          <a:p>
            <a:endParaRPr lang="en-US" dirty="0"/>
          </a:p>
        </p:txBody>
      </p:sp>
      <p:pic>
        <p:nvPicPr>
          <p:cNvPr id="5" name="Picture 2" descr="Image result for men's abbey cae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33459" y="0"/>
            <a:ext cx="6096000" cy="457200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Image result for men's abbey cae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43898" y="3971923"/>
            <a:ext cx="3848102" cy="28860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761661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00" name="Picture 8" descr="http://static.thousandwonders.net/Abbey.of.Saint-Etienne.original.1765.jpg"/>
          <p:cNvPicPr>
            <a:picLocks noChangeAspect="1" noChangeArrowheads="1"/>
          </p:cNvPicPr>
          <p:nvPr/>
        </p:nvPicPr>
        <p:blipFill rotWithShape="1">
          <a:blip r:embed="rId2">
            <a:extLst>
              <a:ext uri="{28A0092B-C50C-407E-A947-70E740481C1C}">
                <a14:useLocalDpi xmlns:a14="http://schemas.microsoft.com/office/drawing/2010/main" val="0"/>
              </a:ext>
            </a:extLst>
          </a:blip>
          <a:srcRect t="6977"/>
          <a:stretch/>
        </p:blipFill>
        <p:spPr bwMode="auto">
          <a:xfrm>
            <a:off x="1054100" y="0"/>
            <a:ext cx="98298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err="1"/>
              <a:t>Abbaye</a:t>
            </a:r>
            <a:r>
              <a:rPr lang="en-US" dirty="0"/>
              <a:t> aux Hommes</a:t>
            </a:r>
          </a:p>
        </p:txBody>
      </p:sp>
    </p:spTree>
    <p:extLst>
      <p:ext uri="{BB962C8B-B14F-4D97-AF65-F5344CB8AC3E}">
        <p14:creationId xmlns:p14="http://schemas.microsoft.com/office/powerpoint/2010/main" val="386273337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Chateau de Caen</a:t>
            </a:r>
          </a:p>
        </p:txBody>
      </p:sp>
      <p:sp>
        <p:nvSpPr>
          <p:cNvPr id="3" name="Content Placeholder 2"/>
          <p:cNvSpPr>
            <a:spLocks noGrp="1"/>
          </p:cNvSpPr>
          <p:nvPr>
            <p:ph idx="1"/>
          </p:nvPr>
        </p:nvSpPr>
        <p:spPr>
          <a:xfrm>
            <a:off x="838200" y="1397000"/>
            <a:ext cx="6565900" cy="5186680"/>
          </a:xfrm>
        </p:spPr>
        <p:txBody>
          <a:bodyPr>
            <a:normAutofit fontScale="85000" lnSpcReduction="20000"/>
          </a:bodyPr>
          <a:lstStyle/>
          <a:p>
            <a:r>
              <a:rPr lang="en-US" dirty="0"/>
              <a:t>Caen’s castle – surrounded by massive battlements and a dry moat – was established by William the Conqueror in 1060. </a:t>
            </a:r>
          </a:p>
          <a:p>
            <a:r>
              <a:rPr lang="en-US" dirty="0"/>
              <a:t>The Chateau de Caen is now home to the </a:t>
            </a:r>
            <a:r>
              <a:rPr lang="en-US" dirty="0" err="1"/>
              <a:t>Musée</a:t>
            </a:r>
            <a:r>
              <a:rPr lang="en-US" dirty="0"/>
              <a:t> de Normandie which explores the region's history from the </a:t>
            </a:r>
            <a:r>
              <a:rPr lang="en-US" dirty="0" err="1"/>
              <a:t>Gauls</a:t>
            </a:r>
            <a:r>
              <a:rPr lang="en-US" dirty="0"/>
              <a:t> and the Romans to the Vikings and Saxons, with exhibitions about the everyday lives of the Norman peasants.</a:t>
            </a:r>
          </a:p>
          <a:p>
            <a:r>
              <a:rPr lang="en-US" dirty="0"/>
              <a:t>Visitors can walk around the ramparts and visit the 12th-century </a:t>
            </a:r>
            <a:r>
              <a:rPr lang="en-US" dirty="0" err="1"/>
              <a:t>Église</a:t>
            </a:r>
            <a:r>
              <a:rPr lang="en-US" dirty="0"/>
              <a:t> St-Georges , which holds an information center with interactive exhibitions, and the </a:t>
            </a:r>
            <a:r>
              <a:rPr lang="en-US" dirty="0" err="1"/>
              <a:t>Échiquier</a:t>
            </a:r>
            <a:r>
              <a:rPr lang="en-US" dirty="0"/>
              <a:t> , which dates from about 1100 and is one of the oldest civic buildings in Normandy.</a:t>
            </a:r>
          </a:p>
          <a:p>
            <a:r>
              <a:rPr lang="en-US" dirty="0"/>
              <a:t>The Jardin des Simples is a garden of medicinal and aromatic herbs cultivated during the Middle Ages, some of them poisonous. </a:t>
            </a:r>
          </a:p>
        </p:txBody>
      </p:sp>
      <p:pic>
        <p:nvPicPr>
          <p:cNvPr id="19458" name="Picture 2" descr="Château de Caen, Caen, Franc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35875" y="0"/>
            <a:ext cx="4556125"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297659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1524000" y="0"/>
            <a:ext cx="9144000" cy="6858000"/>
          </a:xfrm>
          <a:prstGeom prst="rect">
            <a:avLst/>
          </a:prstGeom>
        </p:spPr>
      </p:pic>
      <p:sp>
        <p:nvSpPr>
          <p:cNvPr id="2" name="Title 1"/>
          <p:cNvSpPr>
            <a:spLocks noGrp="1"/>
          </p:cNvSpPr>
          <p:nvPr>
            <p:ph type="title"/>
          </p:nvPr>
        </p:nvSpPr>
        <p:spPr/>
        <p:txBody>
          <a:bodyPr/>
          <a:lstStyle/>
          <a:p>
            <a:r>
              <a:rPr lang="en-US" dirty="0"/>
              <a:t>Chateau de Caen</a:t>
            </a:r>
          </a:p>
        </p:txBody>
      </p:sp>
      <p:sp>
        <p:nvSpPr>
          <p:cNvPr id="4" name="AutoShape 2" descr="Image illustrative de l'article Château de Caen"/>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25157326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1300" y="243680"/>
            <a:ext cx="4279900" cy="700088"/>
          </a:xfrm>
        </p:spPr>
        <p:txBody>
          <a:bodyPr/>
          <a:lstStyle/>
          <a:p>
            <a:r>
              <a:rPr lang="en-US" dirty="0"/>
              <a:t>Normandy</a:t>
            </a:r>
          </a:p>
        </p:txBody>
      </p:sp>
      <p:sp>
        <p:nvSpPr>
          <p:cNvPr id="3" name="Content Placeholder 2"/>
          <p:cNvSpPr>
            <a:spLocks noGrp="1"/>
          </p:cNvSpPr>
          <p:nvPr>
            <p:ph idx="1"/>
          </p:nvPr>
        </p:nvSpPr>
        <p:spPr>
          <a:xfrm>
            <a:off x="241300" y="1219200"/>
            <a:ext cx="5918200" cy="5448300"/>
          </a:xfrm>
        </p:spPr>
        <p:txBody>
          <a:bodyPr>
            <a:normAutofit/>
          </a:bodyPr>
          <a:lstStyle/>
          <a:p>
            <a:pPr marL="0" indent="0">
              <a:buNone/>
            </a:pPr>
            <a:endParaRPr lang="en-US" dirty="0"/>
          </a:p>
        </p:txBody>
      </p:sp>
      <p:sp>
        <p:nvSpPr>
          <p:cNvPr id="4" name="Rectangle 3"/>
          <p:cNvSpPr/>
          <p:nvPr/>
        </p:nvSpPr>
        <p:spPr>
          <a:xfrm>
            <a:off x="97164" y="6247368"/>
            <a:ext cx="5927072" cy="369332"/>
          </a:xfrm>
          <a:prstGeom prst="rect">
            <a:avLst/>
          </a:prstGeom>
        </p:spPr>
        <p:txBody>
          <a:bodyPr wrap="none">
            <a:spAutoFit/>
          </a:bodyPr>
          <a:lstStyle/>
          <a:p>
            <a:r>
              <a:rPr lang="en-US" dirty="0">
                <a:hlinkClick r:id="rId2"/>
              </a:rPr>
              <a:t>http://en.normandie-tourisme.fr/interactive-map-453-2.html</a:t>
            </a:r>
            <a:endParaRPr lang="en-US" dirty="0"/>
          </a:p>
        </p:txBody>
      </p:sp>
      <p:sp>
        <p:nvSpPr>
          <p:cNvPr id="5" name="Rectangle 4"/>
          <p:cNvSpPr/>
          <p:nvPr/>
        </p:nvSpPr>
        <p:spPr>
          <a:xfrm>
            <a:off x="2796746" y="219757"/>
            <a:ext cx="7820454" cy="646331"/>
          </a:xfrm>
          <a:prstGeom prst="rect">
            <a:avLst/>
          </a:prstGeom>
        </p:spPr>
        <p:txBody>
          <a:bodyPr wrap="square">
            <a:spAutoFit/>
          </a:bodyPr>
          <a:lstStyle/>
          <a:p>
            <a:r>
              <a:rPr lang="en-US" dirty="0">
                <a:hlinkClick r:id="rId3"/>
              </a:rPr>
              <a:t>https://www.ricksteves.com/watch-read-listen/video/tv-show/normandy</a:t>
            </a:r>
            <a:endParaRPr lang="en-US" dirty="0"/>
          </a:p>
          <a:p>
            <a:endParaRPr lang="en-US" dirty="0"/>
          </a:p>
        </p:txBody>
      </p:sp>
      <p:pic>
        <p:nvPicPr>
          <p:cNvPr id="1026" name="Picture 2" descr="Image result for normandy franc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8318" y="1097070"/>
            <a:ext cx="3810000" cy="381000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rotWithShape="1">
          <a:blip r:embed="rId5"/>
          <a:srcRect l="24371" t="16645" r="7481" b="7222"/>
          <a:stretch/>
        </p:blipFill>
        <p:spPr>
          <a:xfrm>
            <a:off x="5039986" y="661709"/>
            <a:ext cx="6663064" cy="5954991"/>
          </a:xfrm>
          <a:prstGeom prst="rect">
            <a:avLst/>
          </a:prstGeom>
        </p:spPr>
      </p:pic>
      <p:pic>
        <p:nvPicPr>
          <p:cNvPr id="1028" name="Picture 4" descr="Image result for normandy franc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885484">
            <a:off x="153558" y="4653294"/>
            <a:ext cx="2466975" cy="184785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Image result for normandy franc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20518146">
            <a:off x="2658766" y="4654464"/>
            <a:ext cx="2619375" cy="1743075"/>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Image result for normandy franc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rot="1250645">
            <a:off x="5196683" y="4798881"/>
            <a:ext cx="2286000" cy="1876425"/>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Image result for normandy franc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rot="20561464">
            <a:off x="7420439" y="4645655"/>
            <a:ext cx="2466975" cy="1847850"/>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Image result for normandy france"/>
          <p:cNvPicPr>
            <a:picLocks noChangeAspect="1" noChangeArrowheads="1"/>
          </p:cNvPicPr>
          <p:nvPr/>
        </p:nvPicPr>
        <p:blipFill rotWithShape="1">
          <a:blip r:embed="rId10">
            <a:extLst>
              <a:ext uri="{28A0092B-C50C-407E-A947-70E740481C1C}">
                <a14:useLocalDpi xmlns:a14="http://schemas.microsoft.com/office/drawing/2010/main" val="0"/>
              </a:ext>
            </a:extLst>
          </a:blip>
          <a:srcRect b="11095"/>
          <a:stretch/>
        </p:blipFill>
        <p:spPr bwMode="auto">
          <a:xfrm rot="962117">
            <a:off x="9752223" y="4874154"/>
            <a:ext cx="2305050" cy="17613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5145799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5" name="Picture 4"/>
          <p:cNvPicPr>
            <a:picLocks noChangeAspect="1"/>
          </p:cNvPicPr>
          <p:nvPr/>
        </p:nvPicPr>
        <p:blipFill>
          <a:blip r:embed="rId2"/>
          <a:stretch>
            <a:fillRect/>
          </a:stretch>
        </p:blipFill>
        <p:spPr>
          <a:xfrm>
            <a:off x="-178707" y="219075"/>
            <a:ext cx="12192000" cy="6419850"/>
          </a:xfrm>
          <a:prstGeom prst="rect">
            <a:avLst/>
          </a:prstGeom>
        </p:spPr>
      </p:pic>
      <p:sp>
        <p:nvSpPr>
          <p:cNvPr id="7" name="TextBox 6"/>
          <p:cNvSpPr txBox="1"/>
          <p:nvPr/>
        </p:nvSpPr>
        <p:spPr>
          <a:xfrm>
            <a:off x="6934200" y="1204159"/>
            <a:ext cx="2359251" cy="369332"/>
          </a:xfrm>
          <a:prstGeom prst="rect">
            <a:avLst/>
          </a:prstGeom>
          <a:noFill/>
        </p:spPr>
        <p:txBody>
          <a:bodyPr wrap="square" rtlCol="0">
            <a:spAutoFit/>
          </a:bodyPr>
          <a:lstStyle/>
          <a:p>
            <a:endParaRPr lang="en-US" dirty="0"/>
          </a:p>
        </p:txBody>
      </p:sp>
      <p:sp>
        <p:nvSpPr>
          <p:cNvPr id="4" name="Rectangle 3"/>
          <p:cNvSpPr/>
          <p:nvPr/>
        </p:nvSpPr>
        <p:spPr>
          <a:xfrm>
            <a:off x="178707" y="658574"/>
            <a:ext cx="7374519" cy="984885"/>
          </a:xfrm>
          <a:prstGeom prst="rect">
            <a:avLst/>
          </a:prstGeom>
        </p:spPr>
        <p:txBody>
          <a:bodyPr wrap="none">
            <a:spAutoFit/>
          </a:bodyPr>
          <a:lstStyle/>
          <a:p>
            <a:r>
              <a:rPr lang="en-US" sz="4000" dirty="0"/>
              <a:t>Chateau de Caen: Salle </a:t>
            </a:r>
            <a:r>
              <a:rPr lang="en-US" sz="4000" dirty="0" err="1"/>
              <a:t>d’Échiquier</a:t>
            </a:r>
            <a:endParaRPr lang="en-US" sz="4000" dirty="0"/>
          </a:p>
          <a:p>
            <a:endParaRPr lang="en-US" dirty="0"/>
          </a:p>
        </p:txBody>
      </p:sp>
    </p:spTree>
    <p:extLst>
      <p:ext uri="{BB962C8B-B14F-4D97-AF65-F5344CB8AC3E}">
        <p14:creationId xmlns:p14="http://schemas.microsoft.com/office/powerpoint/2010/main" val="147566452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777875"/>
          </a:xfrm>
        </p:spPr>
        <p:txBody>
          <a:bodyPr/>
          <a:lstStyle/>
          <a:p>
            <a:r>
              <a:rPr lang="en-US" dirty="0"/>
              <a:t>Memorial de Caen</a:t>
            </a:r>
          </a:p>
        </p:txBody>
      </p:sp>
      <p:sp>
        <p:nvSpPr>
          <p:cNvPr id="3" name="Content Placeholder 2"/>
          <p:cNvSpPr>
            <a:spLocks noGrp="1"/>
          </p:cNvSpPr>
          <p:nvPr>
            <p:ph idx="1"/>
          </p:nvPr>
        </p:nvSpPr>
        <p:spPr>
          <a:xfrm>
            <a:off x="838200" y="1143000"/>
            <a:ext cx="6297386" cy="5577840"/>
          </a:xfrm>
        </p:spPr>
        <p:txBody>
          <a:bodyPr>
            <a:normAutofit fontScale="62500" lnSpcReduction="20000"/>
          </a:bodyPr>
          <a:lstStyle/>
          <a:p>
            <a:r>
              <a:rPr lang="en-US" dirty="0"/>
              <a:t>A museum of peace which chronicles World War II: The stark, flat facade, with a narrow doorway symbolizing the Allies' breach in the Nazi's supposedly impregnable Atlantic Wall, opens onto an immense foyer with British Typhoon aircraft suspended overhead. </a:t>
            </a:r>
          </a:p>
          <a:p>
            <a:r>
              <a:rPr lang="en-US" dirty="0"/>
              <a:t>The museum itself is down a spiral ramp, lined with photos and documents charting the Nazi's rise to power in the 1930s. The idea—hardly subtle but visually effective—is to suggest a descent into the hell of war. </a:t>
            </a:r>
          </a:p>
          <a:p>
            <a:r>
              <a:rPr lang="en-US" dirty="0"/>
              <a:t>The extensive displays range from wartime plastic jewelry to scale models of battleships, with scholarly sections on how the Nazis tracked down radios used by the French Resistance and on the development of the atomic bomb. </a:t>
            </a:r>
          </a:p>
          <a:p>
            <a:r>
              <a:rPr lang="en-US" dirty="0"/>
              <a:t>A room commemorating the Holocaust is lighted with flickering candles and twinkling overhead lights.</a:t>
            </a:r>
          </a:p>
          <a:p>
            <a:r>
              <a:rPr lang="en-US" dirty="0"/>
              <a:t>The D-Day landings are evoked by a tabletop map of the theater of war and by a spectacular split-screen presentation of the D-Day invasion from both the Allied and Nazi standpoints. </a:t>
            </a:r>
          </a:p>
          <a:p>
            <a:r>
              <a:rPr lang="en-US" dirty="0"/>
              <a:t>Softening the effect of the modern structure are tranquil gardens, including a British one inaugurated by Prince Charles. Fittingly, the museum is located 10 minutes away from the Pegasus Bridge and 15 minutes from the D-Day beaches.</a:t>
            </a:r>
          </a:p>
          <a:p>
            <a:endParaRPr lang="en-US" dirty="0"/>
          </a:p>
        </p:txBody>
      </p:sp>
      <p:pic>
        <p:nvPicPr>
          <p:cNvPr id="12290" name="Picture 2" descr="Image result for memorial de la paix cae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35586" y="0"/>
            <a:ext cx="5056414" cy="2717823"/>
          </a:xfrm>
          <a:prstGeom prst="rect">
            <a:avLst/>
          </a:prstGeom>
          <a:noFill/>
          <a:extLst>
            <a:ext uri="{909E8E84-426E-40DD-AFC4-6F175D3DCCD1}">
              <a14:hiddenFill xmlns:a14="http://schemas.microsoft.com/office/drawing/2010/main">
                <a:solidFill>
                  <a:srgbClr val="FFFFFF"/>
                </a:solidFill>
              </a14:hiddenFill>
            </a:ext>
          </a:extLst>
        </p:spPr>
      </p:pic>
      <p:pic>
        <p:nvPicPr>
          <p:cNvPr id="12292" name="Picture 4" descr="Image result for memorial de la paix cae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59246" y="3082948"/>
            <a:ext cx="4409093" cy="29316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581456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53471"/>
          </a:xfrm>
        </p:spPr>
        <p:txBody>
          <a:bodyPr>
            <a:normAutofit fontScale="90000"/>
          </a:bodyPr>
          <a:lstStyle/>
          <a:p>
            <a:r>
              <a:rPr lang="en-US" dirty="0"/>
              <a:t>Normandy</a:t>
            </a:r>
          </a:p>
        </p:txBody>
      </p:sp>
      <p:sp>
        <p:nvSpPr>
          <p:cNvPr id="3" name="Content Placeholder 2"/>
          <p:cNvSpPr>
            <a:spLocks noGrp="1"/>
          </p:cNvSpPr>
          <p:nvPr>
            <p:ph idx="1"/>
          </p:nvPr>
        </p:nvSpPr>
        <p:spPr>
          <a:xfrm>
            <a:off x="179614" y="1027906"/>
            <a:ext cx="6821230" cy="5552507"/>
          </a:xfrm>
        </p:spPr>
        <p:txBody>
          <a:bodyPr>
            <a:normAutofit/>
          </a:bodyPr>
          <a:lstStyle/>
          <a:p>
            <a:r>
              <a:rPr lang="en-US" dirty="0"/>
              <a:t>Between 1956 and 2015 Normandy was divided into two administrative regions: Lower Normandy  and Upper Normandy; the regions were merged into one single region on January 1,  2016. </a:t>
            </a:r>
          </a:p>
          <a:p>
            <a:r>
              <a:rPr lang="en-US" i="1" dirty="0"/>
              <a:t>Haute-Normandie</a:t>
            </a:r>
            <a:r>
              <a:rPr lang="en-US" dirty="0"/>
              <a:t>, capital Rouen, consisted of the French </a:t>
            </a:r>
            <a:r>
              <a:rPr lang="en-US" i="1" dirty="0" err="1"/>
              <a:t>départements</a:t>
            </a:r>
            <a:r>
              <a:rPr lang="en-US" dirty="0"/>
              <a:t> of Seine-Maritime and </a:t>
            </a:r>
            <a:r>
              <a:rPr lang="en-US" dirty="0" err="1"/>
              <a:t>Eure</a:t>
            </a:r>
            <a:endParaRPr lang="en-US" dirty="0"/>
          </a:p>
          <a:p>
            <a:r>
              <a:rPr lang="en-US" i="1" dirty="0"/>
              <a:t>Basse-Normandie</a:t>
            </a:r>
            <a:r>
              <a:rPr lang="en-US" dirty="0"/>
              <a:t>, capital Caen, consisted of the </a:t>
            </a:r>
            <a:r>
              <a:rPr lang="en-US" i="1"/>
              <a:t>départements</a:t>
            </a:r>
            <a:r>
              <a:rPr lang="en-US" dirty="0"/>
              <a:t> of Orne, </a:t>
            </a:r>
            <a:r>
              <a:rPr lang="en-US" dirty="0">
                <a:solidFill>
                  <a:srgbClr val="FF0000"/>
                </a:solidFill>
              </a:rPr>
              <a:t>Calvados</a:t>
            </a:r>
            <a:r>
              <a:rPr lang="en-US" dirty="0"/>
              <a:t>, and </a:t>
            </a:r>
            <a:r>
              <a:rPr lang="en-US" dirty="0" err="1"/>
              <a:t>Manche</a:t>
            </a:r>
            <a:r>
              <a:rPr lang="en-US" dirty="0"/>
              <a:t>.</a:t>
            </a:r>
          </a:p>
        </p:txBody>
      </p:sp>
      <p:pic>
        <p:nvPicPr>
          <p:cNvPr id="4" name="Picture 2" descr="Normandy in France 2016.sv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00844" y="1027906"/>
            <a:ext cx="5064155" cy="4865914"/>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8699500" y="1018596"/>
            <a:ext cx="2006600" cy="369332"/>
          </a:xfrm>
          <a:prstGeom prst="rect">
            <a:avLst/>
          </a:prstGeom>
          <a:noFill/>
        </p:spPr>
        <p:txBody>
          <a:bodyPr wrap="square" rtlCol="0">
            <a:spAutoFit/>
          </a:bodyPr>
          <a:lstStyle/>
          <a:p>
            <a:r>
              <a:rPr lang="en-US" i="1" dirty="0"/>
              <a:t>Haute-Normandie</a:t>
            </a:r>
            <a:endParaRPr lang="en-US" dirty="0"/>
          </a:p>
        </p:txBody>
      </p:sp>
      <p:cxnSp>
        <p:nvCxnSpPr>
          <p:cNvPr id="7" name="Straight Arrow Connector 6"/>
          <p:cNvCxnSpPr/>
          <p:nvPr/>
        </p:nvCxnSpPr>
        <p:spPr>
          <a:xfrm flipH="1">
            <a:off x="9400478" y="1341899"/>
            <a:ext cx="211121" cy="461390"/>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6487399" y="1330666"/>
            <a:ext cx="2006600" cy="369332"/>
          </a:xfrm>
          <a:prstGeom prst="rect">
            <a:avLst/>
          </a:prstGeom>
          <a:noFill/>
        </p:spPr>
        <p:txBody>
          <a:bodyPr wrap="square" rtlCol="0">
            <a:spAutoFit/>
          </a:bodyPr>
          <a:lstStyle/>
          <a:p>
            <a:r>
              <a:rPr lang="en-US" i="1" dirty="0"/>
              <a:t>Basse-Normandie</a:t>
            </a:r>
            <a:endParaRPr lang="en-US" dirty="0"/>
          </a:p>
        </p:txBody>
      </p:sp>
      <p:cxnSp>
        <p:nvCxnSpPr>
          <p:cNvPr id="9" name="Straight Arrow Connector 8"/>
          <p:cNvCxnSpPr/>
          <p:nvPr/>
        </p:nvCxnSpPr>
        <p:spPr>
          <a:xfrm>
            <a:off x="7000844" y="1699998"/>
            <a:ext cx="1310399" cy="439045"/>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6" name="Rectangle 5"/>
          <p:cNvSpPr/>
          <p:nvPr/>
        </p:nvSpPr>
        <p:spPr>
          <a:xfrm>
            <a:off x="230137" y="6155863"/>
            <a:ext cx="7620035" cy="369332"/>
          </a:xfrm>
          <a:prstGeom prst="rect">
            <a:avLst/>
          </a:prstGeom>
        </p:spPr>
        <p:txBody>
          <a:bodyPr wrap="none">
            <a:spAutoFit/>
          </a:bodyPr>
          <a:lstStyle/>
          <a:p>
            <a:r>
              <a:rPr lang="en-US" dirty="0" err="1">
                <a:hlinkClick r:id="rId3"/>
              </a:rPr>
              <a:t>Intgeractive</a:t>
            </a:r>
            <a:r>
              <a:rPr lang="en-US" dirty="0">
                <a:hlinkClick r:id="rId3"/>
              </a:rPr>
              <a:t> map: http://en.normandie-tourisme.fr/interactive-map-453-2.html</a:t>
            </a:r>
            <a:endParaRPr lang="en-US" dirty="0"/>
          </a:p>
        </p:txBody>
      </p:sp>
      <p:pic>
        <p:nvPicPr>
          <p:cNvPr id="21506" name="Picture 2" descr="Image result for haute normandie basse normandi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85621" y="4093128"/>
            <a:ext cx="3654647" cy="26599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753323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581932"/>
          </a:xfrm>
        </p:spPr>
        <p:txBody>
          <a:bodyPr>
            <a:normAutofit fontScale="90000"/>
          </a:bodyPr>
          <a:lstStyle/>
          <a:p>
            <a:r>
              <a:rPr lang="en-US" dirty="0"/>
              <a:t>History</a:t>
            </a:r>
          </a:p>
        </p:txBody>
      </p:sp>
      <p:sp>
        <p:nvSpPr>
          <p:cNvPr id="3" name="Content Placeholder 2"/>
          <p:cNvSpPr>
            <a:spLocks noGrp="1"/>
          </p:cNvSpPr>
          <p:nvPr>
            <p:ph idx="1"/>
          </p:nvPr>
        </p:nvSpPr>
        <p:spPr>
          <a:xfrm>
            <a:off x="838200" y="947058"/>
            <a:ext cx="10515600" cy="5584371"/>
          </a:xfrm>
        </p:spPr>
        <p:txBody>
          <a:bodyPr>
            <a:normAutofit/>
          </a:bodyPr>
          <a:lstStyle/>
          <a:p>
            <a:r>
              <a:rPr lang="en-US" dirty="0"/>
              <a:t>Celts invaded Normandy from the 4th to the 3rd century BC. </a:t>
            </a:r>
            <a:r>
              <a:rPr lang="en-US" dirty="0">
                <a:solidFill>
                  <a:srgbClr val="FF0000"/>
                </a:solidFill>
              </a:rPr>
              <a:t>When Julius Caesar invaded Gaul, there were nine different Celtic tribes living in Normandy. </a:t>
            </a:r>
          </a:p>
          <a:p>
            <a:r>
              <a:rPr lang="en-US" dirty="0">
                <a:solidFill>
                  <a:srgbClr val="FF0000"/>
                </a:solidFill>
              </a:rPr>
              <a:t>During the Roman period, Normandy became part of Gaul</a:t>
            </a:r>
            <a:r>
              <a:rPr lang="en-US" dirty="0"/>
              <a:t>. The Celtic tribes were conquered by the Roman armies led by Julius Caesar in 56 B.C. </a:t>
            </a:r>
          </a:p>
          <a:p>
            <a:r>
              <a:rPr lang="en-US" dirty="0"/>
              <a:t>In the late </a:t>
            </a:r>
            <a:r>
              <a:rPr lang="en-US" dirty="0">
                <a:solidFill>
                  <a:srgbClr val="FF0000"/>
                </a:solidFill>
              </a:rPr>
              <a:t>3rd century, barbarian raids devastated Normandy</a:t>
            </a:r>
            <a:r>
              <a:rPr lang="en-US" dirty="0"/>
              <a:t>. Coastal settlements were raided by Saxon pirates. </a:t>
            </a:r>
          </a:p>
        </p:txBody>
      </p:sp>
    </p:spTree>
    <p:extLst>
      <p:ext uri="{BB962C8B-B14F-4D97-AF65-F5344CB8AC3E}">
        <p14:creationId xmlns:p14="http://schemas.microsoft.com/office/powerpoint/2010/main" val="28821682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4" descr="VIEUX_Musée et sites archéologiques de Vieux la Romaine - ©Musée et sites archéologiques de Vieux la Romain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26178" y="3719285"/>
            <a:ext cx="4011386" cy="300854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about the romans, france, normand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38257" y="124944"/>
            <a:ext cx="4020457" cy="3015343"/>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0" y="0"/>
            <a:ext cx="10515600" cy="874455"/>
          </a:xfrm>
        </p:spPr>
        <p:txBody>
          <a:bodyPr/>
          <a:lstStyle/>
          <a:p>
            <a:pPr fontAlgn="base"/>
            <a:r>
              <a:rPr lang="en-US" dirty="0">
                <a:solidFill>
                  <a:srgbClr val="333333"/>
                </a:solidFill>
                <a:latin typeface="Raleway"/>
              </a:rPr>
              <a:t>Roman Ruins in Normandy</a:t>
            </a:r>
          </a:p>
        </p:txBody>
      </p:sp>
      <p:sp>
        <p:nvSpPr>
          <p:cNvPr id="5" name="Rectangle 4"/>
          <p:cNvSpPr/>
          <p:nvPr/>
        </p:nvSpPr>
        <p:spPr>
          <a:xfrm>
            <a:off x="7086601" y="0"/>
            <a:ext cx="990600" cy="646331"/>
          </a:xfrm>
          <a:prstGeom prst="rect">
            <a:avLst/>
          </a:prstGeom>
        </p:spPr>
        <p:txBody>
          <a:bodyPr wrap="square">
            <a:spAutoFit/>
          </a:bodyPr>
          <a:lstStyle/>
          <a:p>
            <a:pPr fontAlgn="base"/>
            <a:endParaRPr lang="en-US" dirty="0">
              <a:solidFill>
                <a:srgbClr val="333333"/>
              </a:solidFill>
              <a:latin typeface="Raleway"/>
            </a:endParaRPr>
          </a:p>
          <a:p>
            <a:pPr fontAlgn="base"/>
            <a:r>
              <a:rPr lang="en-US" dirty="0" err="1">
                <a:solidFill>
                  <a:srgbClr val="333333"/>
                </a:solidFill>
                <a:latin typeface="Raleway"/>
              </a:rPr>
              <a:t>Briga</a:t>
            </a:r>
            <a:endParaRPr lang="en-US" dirty="0"/>
          </a:p>
        </p:txBody>
      </p:sp>
      <p:pic>
        <p:nvPicPr>
          <p:cNvPr id="8" name="Picture 2" descr="Roman theate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80400" y="3719285"/>
            <a:ext cx="3846286" cy="2884715"/>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https://upload.wikimedia.org/wikipedia/commons/thumb/9/9b/Apollo_of_Lillebonne_Louvre_Br37.jpg/800px-Apollo_of_Lillebonne_Louvre_Br37.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548257" y="2021779"/>
            <a:ext cx="1109705" cy="2237015"/>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8440560" y="3879334"/>
            <a:ext cx="1175322" cy="369332"/>
          </a:xfrm>
          <a:prstGeom prst="rect">
            <a:avLst/>
          </a:prstGeom>
        </p:spPr>
        <p:txBody>
          <a:bodyPr wrap="none">
            <a:spAutoFit/>
          </a:bodyPr>
          <a:lstStyle/>
          <a:p>
            <a:r>
              <a:rPr lang="en-US" b="1" dirty="0" err="1"/>
              <a:t>Lillebonne</a:t>
            </a:r>
            <a:endParaRPr lang="en-US" dirty="0"/>
          </a:p>
        </p:txBody>
      </p:sp>
      <p:pic>
        <p:nvPicPr>
          <p:cNvPr id="10" name="Picture 2" descr="Musée et sites archéologiques de Vieux la Romaine - ©Calvados Touris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8321" y="874455"/>
            <a:ext cx="4011386" cy="3008540"/>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185762" y="4064000"/>
            <a:ext cx="3016082" cy="369332"/>
          </a:xfrm>
          <a:prstGeom prst="rect">
            <a:avLst/>
          </a:prstGeom>
        </p:spPr>
        <p:txBody>
          <a:bodyPr wrap="none">
            <a:spAutoFit/>
          </a:bodyPr>
          <a:lstStyle/>
          <a:p>
            <a:r>
              <a:rPr lang="en-US" b="1" dirty="0"/>
              <a:t>Vieux-la-Romaine – </a:t>
            </a:r>
            <a:r>
              <a:rPr lang="en-US" b="1" dirty="0" err="1"/>
              <a:t>Aregenua</a:t>
            </a:r>
            <a:endParaRPr lang="en-US" dirty="0"/>
          </a:p>
        </p:txBody>
      </p:sp>
    </p:spTree>
    <p:extLst>
      <p:ext uri="{BB962C8B-B14F-4D97-AF65-F5344CB8AC3E}">
        <p14:creationId xmlns:p14="http://schemas.microsoft.com/office/powerpoint/2010/main" val="13996187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581932"/>
          </a:xfrm>
        </p:spPr>
        <p:txBody>
          <a:bodyPr>
            <a:normAutofit fontScale="90000"/>
          </a:bodyPr>
          <a:lstStyle/>
          <a:p>
            <a:r>
              <a:rPr lang="en-US" dirty="0"/>
              <a:t>History: the Franks</a:t>
            </a:r>
          </a:p>
        </p:txBody>
      </p:sp>
      <p:sp>
        <p:nvSpPr>
          <p:cNvPr id="3" name="Content Placeholder 2"/>
          <p:cNvSpPr>
            <a:spLocks noGrp="1"/>
          </p:cNvSpPr>
          <p:nvPr>
            <p:ph idx="1"/>
          </p:nvPr>
        </p:nvSpPr>
        <p:spPr>
          <a:xfrm>
            <a:off x="367392" y="967016"/>
            <a:ext cx="7506608" cy="2972513"/>
          </a:xfrm>
        </p:spPr>
        <p:txBody>
          <a:bodyPr>
            <a:normAutofit fontScale="62500" lnSpcReduction="20000"/>
          </a:bodyPr>
          <a:lstStyle/>
          <a:p>
            <a:r>
              <a:rPr lang="en-US" dirty="0">
                <a:solidFill>
                  <a:srgbClr val="FF0000"/>
                </a:solidFill>
              </a:rPr>
              <a:t>In 406, Germanic tribes began invading from the east</a:t>
            </a:r>
            <a:r>
              <a:rPr lang="en-US" dirty="0"/>
              <a:t>, while the Saxons subjugated the Norman coast. The Roman Emperor withdrew from most of Normandy. </a:t>
            </a:r>
            <a:r>
              <a:rPr lang="en-US" dirty="0">
                <a:solidFill>
                  <a:srgbClr val="FF0000"/>
                </a:solidFill>
              </a:rPr>
              <a:t>As early as 487</a:t>
            </a:r>
            <a:r>
              <a:rPr lang="en-US" dirty="0"/>
              <a:t>, the area between the River Somme and the River Loire came under the control of the</a:t>
            </a:r>
            <a:r>
              <a:rPr lang="en-US" dirty="0">
                <a:solidFill>
                  <a:srgbClr val="FF0000"/>
                </a:solidFill>
              </a:rPr>
              <a:t> Frankish lord Clovis</a:t>
            </a:r>
            <a:r>
              <a:rPr lang="en-US" dirty="0"/>
              <a:t>. Clovis was baptized in 496 and brought </a:t>
            </a:r>
            <a:r>
              <a:rPr lang="en-US" dirty="0">
                <a:solidFill>
                  <a:srgbClr val="FF0000"/>
                </a:solidFill>
              </a:rPr>
              <a:t>Christianity</a:t>
            </a:r>
            <a:r>
              <a:rPr lang="en-US" dirty="0"/>
              <a:t> and the Catholic church to the region (thanks to the inspiration of his wife Clotilde). </a:t>
            </a:r>
          </a:p>
          <a:p>
            <a:r>
              <a:rPr lang="en-US" dirty="0">
                <a:solidFill>
                  <a:srgbClr val="FF0000"/>
                </a:solidFill>
              </a:rPr>
              <a:t>This is the beginning of the Merovingian Dynasty of the Kings of France </a:t>
            </a:r>
            <a:r>
              <a:rPr lang="en-US" dirty="0"/>
              <a:t>when Clovis united all of the Frankish tribes under one ruler. (Clovis’ father was </a:t>
            </a:r>
            <a:r>
              <a:rPr lang="en-US" dirty="0" err="1"/>
              <a:t>Merovich</a:t>
            </a:r>
            <a:r>
              <a:rPr lang="en-US" dirty="0"/>
              <a:t>.) To the French people, Clovis I is the founder of France.</a:t>
            </a:r>
          </a:p>
          <a:p>
            <a:r>
              <a:rPr lang="en-US" sz="2300" dirty="0">
                <a:hlinkClick r:id="rId2"/>
              </a:rPr>
              <a:t>http://www.history.com/topics/hundred-years-war/videos/dark-ages-the-franks---clovis-part-i</a:t>
            </a:r>
          </a:p>
          <a:p>
            <a:r>
              <a:rPr lang="en-US" sz="2300" dirty="0">
                <a:hlinkClick r:id="rId2"/>
              </a:rPr>
              <a:t>http://www.history.com/topics/hundred-years-war/videos/dark-ages-the-franks---clovis-part-2</a:t>
            </a:r>
            <a:endParaRPr lang="en-US" sz="2300" dirty="0"/>
          </a:p>
          <a:p>
            <a:endParaRPr lang="en-US" sz="2300" dirty="0"/>
          </a:p>
        </p:txBody>
      </p:sp>
      <p:pic>
        <p:nvPicPr>
          <p:cNvPr id="6146" name="Picture 2" descr="Image resul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5343" y="3743586"/>
            <a:ext cx="2019300" cy="28575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40713" y="3751559"/>
            <a:ext cx="1279983" cy="2898513"/>
          </a:xfrm>
          <a:prstGeom prst="rect">
            <a:avLst/>
          </a:prstGeom>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818966" y="228600"/>
            <a:ext cx="4132062" cy="5562600"/>
          </a:xfrm>
          <a:prstGeom prst="rect">
            <a:avLst/>
          </a:prstGeom>
        </p:spPr>
      </p:pic>
      <p:pic>
        <p:nvPicPr>
          <p:cNvPr id="7" name="Picture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717924" y="3743586"/>
            <a:ext cx="2134734" cy="2846312"/>
          </a:xfrm>
          <a:prstGeom prst="rect">
            <a:avLst/>
          </a:prstGeom>
        </p:spPr>
      </p:pic>
      <p:sp>
        <p:nvSpPr>
          <p:cNvPr id="8" name="TextBox 7"/>
          <p:cNvSpPr txBox="1"/>
          <p:nvPr/>
        </p:nvSpPr>
        <p:spPr>
          <a:xfrm>
            <a:off x="1550306" y="3939529"/>
            <a:ext cx="836386" cy="369332"/>
          </a:xfrm>
          <a:prstGeom prst="rect">
            <a:avLst/>
          </a:prstGeom>
          <a:noFill/>
        </p:spPr>
        <p:txBody>
          <a:bodyPr wrap="square" rtlCol="0">
            <a:spAutoFit/>
          </a:bodyPr>
          <a:lstStyle/>
          <a:p>
            <a:r>
              <a:rPr lang="en-US" dirty="0"/>
              <a:t>Clovis</a:t>
            </a:r>
          </a:p>
        </p:txBody>
      </p:sp>
      <p:sp>
        <p:nvSpPr>
          <p:cNvPr id="9" name="Rectangle 8"/>
          <p:cNvSpPr/>
          <p:nvPr/>
        </p:nvSpPr>
        <p:spPr>
          <a:xfrm>
            <a:off x="4120696" y="6531433"/>
            <a:ext cx="4062394" cy="369332"/>
          </a:xfrm>
          <a:prstGeom prst="rect">
            <a:avLst/>
          </a:prstGeom>
        </p:spPr>
        <p:txBody>
          <a:bodyPr wrap="none">
            <a:spAutoFit/>
          </a:bodyPr>
          <a:lstStyle/>
          <a:p>
            <a:r>
              <a:rPr lang="en-US" dirty="0"/>
              <a:t>Tomb of Clovis I at the Basilica of St Denis</a:t>
            </a:r>
          </a:p>
        </p:txBody>
      </p:sp>
      <p:sp>
        <p:nvSpPr>
          <p:cNvPr id="13" name="TextBox 12"/>
          <p:cNvSpPr txBox="1"/>
          <p:nvPr/>
        </p:nvSpPr>
        <p:spPr>
          <a:xfrm>
            <a:off x="9029701" y="6166307"/>
            <a:ext cx="1981200" cy="369332"/>
          </a:xfrm>
          <a:prstGeom prst="rect">
            <a:avLst/>
          </a:prstGeom>
          <a:noFill/>
        </p:spPr>
        <p:txBody>
          <a:bodyPr wrap="square" rtlCol="0">
            <a:spAutoFit/>
          </a:bodyPr>
          <a:lstStyle/>
          <a:p>
            <a:r>
              <a:rPr lang="en-US" dirty="0"/>
              <a:t>Baptism of Clovis I</a:t>
            </a:r>
          </a:p>
        </p:txBody>
      </p:sp>
      <p:pic>
        <p:nvPicPr>
          <p:cNvPr id="11" name="Picture 2" descr="Image result for map rivers of france"/>
          <p:cNvPicPr>
            <a:picLocks noChangeAspect="1" noChangeArrowheads="1"/>
          </p:cNvPicPr>
          <p:nvPr/>
        </p:nvPicPr>
        <p:blipFill rotWithShape="1">
          <a:blip r:embed="rId7">
            <a:extLst>
              <a:ext uri="{28A0092B-C50C-407E-A947-70E740481C1C}">
                <a14:useLocalDpi xmlns:a14="http://schemas.microsoft.com/office/drawing/2010/main" val="0"/>
              </a:ext>
            </a:extLst>
          </a:blip>
          <a:srcRect t="1" b="1514"/>
          <a:stretch/>
        </p:blipFill>
        <p:spPr bwMode="auto">
          <a:xfrm>
            <a:off x="7818966" y="631371"/>
            <a:ext cx="5355505" cy="5054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583159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xit" presetSubtype="0" fill="hold" nodeType="clickEffect">
                                  <p:stCondLst>
                                    <p:cond delay="0"/>
                                  </p:stCondLst>
                                  <p:childTnLst>
                                    <p:set>
                                      <p:cBhvr>
                                        <p:cTn id="12" dur="1" fill="hold">
                                          <p:stCondLst>
                                            <p:cond delay="0"/>
                                          </p:stCondLst>
                                        </p:cTn>
                                        <p:tgtEl>
                                          <p:spTgt spid="11"/>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calcmode="lin" valueType="num">
                                      <p:cBhvr additive="base">
                                        <p:cTn id="1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2063</Words>
  <Application>Microsoft Office PowerPoint</Application>
  <PresentationFormat>Widescreen</PresentationFormat>
  <Paragraphs>217</Paragraphs>
  <Slides>51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51</vt:i4>
      </vt:variant>
    </vt:vector>
  </HeadingPairs>
  <TitlesOfParts>
    <vt:vector size="56" baseType="lpstr">
      <vt:lpstr>Arial</vt:lpstr>
      <vt:lpstr>Calibri</vt:lpstr>
      <vt:lpstr>Calibri Light</vt:lpstr>
      <vt:lpstr>Raleway</vt:lpstr>
      <vt:lpstr>Office Theme</vt:lpstr>
      <vt:lpstr>PowerPoint Presentation</vt:lpstr>
      <vt:lpstr>PowerPoint Presentation</vt:lpstr>
      <vt:lpstr>Why Normandy is important to all English- speakers and Americans in particular? </vt:lpstr>
      <vt:lpstr>Why Normandy is important to all English- speakers and Americans in particular? </vt:lpstr>
      <vt:lpstr>Normandy</vt:lpstr>
      <vt:lpstr>Normandy</vt:lpstr>
      <vt:lpstr>History</vt:lpstr>
      <vt:lpstr>Roman Ruins in Normandy</vt:lpstr>
      <vt:lpstr>History: the Franks</vt:lpstr>
      <vt:lpstr>PowerPoint Presentation</vt:lpstr>
      <vt:lpstr>History: the Vikings</vt:lpstr>
      <vt:lpstr>History: Let’s Make a Deal</vt:lpstr>
      <vt:lpstr>History</vt:lpstr>
      <vt:lpstr>Family Tree: Rollo to William</vt:lpstr>
      <vt:lpstr>Battle of Hastings: October 14, 1066</vt:lpstr>
      <vt:lpstr>But how (why) did this happen?</vt:lpstr>
      <vt:lpstr>How did William win?</vt:lpstr>
      <vt:lpstr>Boys will be boys….</vt:lpstr>
      <vt:lpstr>And so it goes….</vt:lpstr>
      <vt:lpstr>The Anjevin Empire at its peak</vt:lpstr>
      <vt:lpstr>Norman Conquests</vt:lpstr>
      <vt:lpstr>Why can’t everybody just get along?</vt:lpstr>
      <vt:lpstr>Normandy during WWII</vt:lpstr>
      <vt:lpstr>Architecture-Domestic</vt:lpstr>
      <vt:lpstr>Architecture- Religious</vt:lpstr>
      <vt:lpstr>Architecture- Resort</vt:lpstr>
      <vt:lpstr>Economy</vt:lpstr>
      <vt:lpstr>Economy</vt:lpstr>
      <vt:lpstr>Principal Towns</vt:lpstr>
      <vt:lpstr>Rouen</vt:lpstr>
      <vt:lpstr>PowerPoint Presentation</vt:lpstr>
      <vt:lpstr>Cathédrale de Rouen</vt:lpstr>
      <vt:lpstr>PowerPoint Presentation</vt:lpstr>
      <vt:lpstr>PowerPoint Presentation</vt:lpstr>
      <vt:lpstr>PowerPoint Presentation</vt:lpstr>
      <vt:lpstr>Jeanne d’Arc</vt:lpstr>
      <vt:lpstr>Musée Jeanne d’Arc</vt:lpstr>
      <vt:lpstr>Eglise Jeanne d’Arc</vt:lpstr>
      <vt:lpstr>Tour Jeanne d’Arc</vt:lpstr>
      <vt:lpstr>Rouen: Gros Horloge</vt:lpstr>
      <vt:lpstr>Giverny</vt:lpstr>
      <vt:lpstr>Giverny: home of Claude Monet</vt:lpstr>
      <vt:lpstr>PowerPoint Presentation</vt:lpstr>
      <vt:lpstr>Caen</vt:lpstr>
      <vt:lpstr>Caen: Abbaye aux Hommes</vt:lpstr>
      <vt:lpstr>Caen: Abbaye aux Hommes</vt:lpstr>
      <vt:lpstr>Abbaye aux Hommes</vt:lpstr>
      <vt:lpstr>Chateau de Caen</vt:lpstr>
      <vt:lpstr>Chateau de Caen</vt:lpstr>
      <vt:lpstr>PowerPoint Presentation</vt:lpstr>
      <vt:lpstr>Memorial de Caen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Phyllis Dimick</dc:creator>
  <cp:lastModifiedBy>Phyllis Dimick</cp:lastModifiedBy>
  <cp:revision>2</cp:revision>
  <dcterms:created xsi:type="dcterms:W3CDTF">2016-12-05T21:02:25Z</dcterms:created>
  <dcterms:modified xsi:type="dcterms:W3CDTF">2016-12-05T21:05:58Z</dcterms:modified>
</cp:coreProperties>
</file>